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usdotmRjGGuv0hcI1BWQAof4/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0D14EA-FE87-4363-943A-A93D6494AAA3}">
  <a:tblStyle styleId="{880D14EA-FE87-4363-943A-A93D6494AAA3}"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DD7A94A3-2B40-4F5D-A4D5-40BDA0F56E8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ef0a809c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9ef0a809c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d736c72b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d736c72b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8d736c72b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d736c72bf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8d736c72bf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8d736c72bf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9ec28c83a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29ec28c83a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ef0a809cb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ef0a809cb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9ef0a809cb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cc.gov/auction/9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6.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9ef0a809cb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1" name="Google Shape;101;g29ef0a809cb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8"/>
          <p:cNvSpPr/>
          <p:nvPr/>
        </p:nvSpPr>
        <p:spPr>
          <a:xfrm>
            <a:off x="7620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8"/>
          <p:cNvSpPr txBox="1"/>
          <p:nvPr/>
        </p:nvSpPr>
        <p:spPr>
          <a:xfrm>
            <a:off x="630925" y="640825"/>
            <a:ext cx="41418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88" name="Google Shape;188;p8"/>
          <p:cNvSpPr/>
          <p:nvPr/>
        </p:nvSpPr>
        <p:spPr>
          <a:xfrm flipH="1">
            <a:off x="4713875" y="637136"/>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lnSpcReduction="10000"/>
          </a:bodyPr>
          <a:lstStyle/>
          <a:p>
            <a:pPr indent="-228600" lvl="0" marL="457200" marR="74930" rtl="0" algn="l">
              <a:lnSpc>
                <a:spcPct val="9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Confirmed June 2022</a:t>
            </a:r>
            <a:endParaRPr b="1"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40% complete by June 2025</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60% complete by June 2026</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80% complete by June 2027</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100% complete by June 2028</a:t>
            </a:r>
            <a:endParaRPr b="0"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lang="en-US" sz="2400" u="sng">
                <a:solidFill>
                  <a:schemeClr val="hlink"/>
                </a:solidFill>
                <a:latin typeface="Calibri"/>
                <a:ea typeface="Calibri"/>
                <a:cs typeface="Calibri"/>
                <a:sym typeface="Calibri"/>
                <a:hlinkClick r:id="rId3"/>
              </a:rPr>
              <a:t>Link to RDOF Website</a:t>
            </a:r>
            <a:endParaRPr sz="2400">
              <a:solidFill>
                <a:schemeClr val="dk1"/>
              </a:solidFill>
              <a:latin typeface="Calibri"/>
              <a:ea typeface="Calibri"/>
              <a:cs typeface="Calibri"/>
              <a:sym typeface="Calibri"/>
            </a:endParaRPr>
          </a:p>
          <a:p>
            <a:pPr indent="0" lvl="0" marL="457200" marR="74930" rtl="0" algn="l">
              <a:lnSpc>
                <a:spcPct val="90000"/>
              </a:lnSpc>
              <a:spcBef>
                <a:spcPts val="6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90" name="Google Shape;190;p8"/>
          <p:cNvGraphicFramePr/>
          <p:nvPr/>
        </p:nvGraphicFramePr>
        <p:xfrm>
          <a:off x="4976920" y="630936"/>
          <a:ext cx="3000000" cy="3000000"/>
        </p:xfrm>
        <a:graphic>
          <a:graphicData uri="http://schemas.openxmlformats.org/drawingml/2006/table">
            <a:tbl>
              <a:tblPr bandRow="1" firstRow="1">
                <a:noFill/>
                <a:tableStyleId>{880D14EA-FE87-4363-943A-A93D6494AAA3}</a:tableStyleId>
              </a:tblPr>
              <a:tblGrid>
                <a:gridCol w="2414325"/>
                <a:gridCol w="1553675"/>
                <a:gridCol w="1186525"/>
                <a:gridCol w="1446475"/>
              </a:tblGrid>
              <a:tr h="8432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u="none" cap="none" strike="noStrike">
                          <a:solidFill>
                            <a:schemeClr val="dk1"/>
                          </a:solidFill>
                        </a:rPr>
                        <a:t>CCO Holdings, LLC (Charter/Spectrum)</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ctr">
                        <a:spcBef>
                          <a:spcPts val="0"/>
                        </a:spcBef>
                        <a:spcAft>
                          <a:spcPts val="0"/>
                        </a:spcAft>
                        <a:buNone/>
                      </a:pPr>
                      <a:r>
                        <a:rPr b="0" lang="en-US" sz="1800" u="none" cap="none" strike="noStrike">
                          <a:solidFill>
                            <a:schemeClr val="dk1"/>
                          </a:solidFill>
                        </a:rPr>
                        <a:t>Fiber </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ctr">
                        <a:spcBef>
                          <a:spcPts val="0"/>
                        </a:spcBef>
                        <a:spcAft>
                          <a:spcPts val="0"/>
                        </a:spcAft>
                        <a:buNone/>
                      </a:pPr>
                      <a:r>
                        <a:rPr lang="en-US" sz="1800"/>
                        <a:t>3,344</a:t>
                      </a:r>
                      <a:endParaRPr/>
                    </a:p>
                  </a:txBody>
                  <a:tcPr marT="135125" marB="135125" marR="13425" marL="175675" anchor="ctr"/>
                </a:tc>
                <a:tc>
                  <a:txBody>
                    <a:bodyPr/>
                    <a:lstStyle/>
                    <a:p>
                      <a:pPr indent="0" lvl="0" marL="0" marR="0" rtl="0" algn="ctr">
                        <a:spcBef>
                          <a:spcPts val="0"/>
                        </a:spcBef>
                        <a:spcAft>
                          <a:spcPts val="0"/>
                        </a:spcAft>
                        <a:buNone/>
                      </a:pPr>
                      <a:r>
                        <a:rPr lang="en-US" sz="1700"/>
                        <a:t>$5,177,162.80</a:t>
                      </a:r>
                      <a:endParaRPr b="0" i="0" sz="2400" u="none" cap="none" strike="noStrike">
                        <a:solidFill>
                          <a:schemeClr val="dk1"/>
                        </a:solidFill>
                        <a:latin typeface="Calibri"/>
                        <a:ea typeface="Calibri"/>
                        <a:cs typeface="Calibri"/>
                        <a:sym typeface="Calibri"/>
                      </a:endParaRPr>
                    </a:p>
                  </a:txBody>
                  <a:tcPr marT="135125" marB="135125" marR="13425" marL="175675" anchor="ctr"/>
                </a:tc>
              </a:tr>
              <a:tr h="1113550">
                <a:tc>
                  <a:txBody>
                    <a:bodyPr/>
                    <a:lstStyle/>
                    <a:p>
                      <a:pPr indent="0" lvl="0" marL="0" marR="0" rtl="0" algn="l">
                        <a:spcBef>
                          <a:spcPts val="0"/>
                        </a:spcBef>
                        <a:spcAft>
                          <a:spcPts val="0"/>
                        </a:spcAft>
                        <a:buNone/>
                      </a:pPr>
                      <a:r>
                        <a:rPr lang="en-US" sz="1800" strike="sngStrike"/>
                        <a:t>Space Explorations Technologies Corp. (Denied)</a:t>
                      </a:r>
                      <a:endParaRPr strike="sngStrike"/>
                    </a:p>
                  </a:txBody>
                  <a:tcPr marT="135125" marB="135125" marR="13425" marL="175675" anchor="b"/>
                </a:tc>
                <a:tc>
                  <a:txBody>
                    <a:bodyPr/>
                    <a:lstStyle/>
                    <a:p>
                      <a:pPr indent="0" lvl="0" marL="0" marR="0" rtl="0" algn="ctr">
                        <a:spcBef>
                          <a:spcPts val="0"/>
                        </a:spcBef>
                        <a:spcAft>
                          <a:spcPts val="0"/>
                        </a:spcAft>
                        <a:buNone/>
                      </a:pPr>
                      <a:r>
                        <a:rPr lang="en-US" sz="1800" strike="sngStrike"/>
                        <a:t>Satellite</a:t>
                      </a:r>
                      <a:endParaRPr b="0" i="0" sz="1800" u="none" cap="none" strike="sng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ctr">
                        <a:spcBef>
                          <a:spcPts val="0"/>
                        </a:spcBef>
                        <a:spcAft>
                          <a:spcPts val="0"/>
                        </a:spcAft>
                        <a:buNone/>
                      </a:pPr>
                      <a:r>
                        <a:rPr lang="en-US" sz="1800" strike="sngStrike"/>
                        <a:t>69</a:t>
                      </a:r>
                      <a:endParaRPr strike="sngStrike"/>
                    </a:p>
                  </a:txBody>
                  <a:tcPr marT="135125" marB="135125" marR="13425" marL="175675" anchor="ctr"/>
                </a:tc>
                <a:tc>
                  <a:txBody>
                    <a:bodyPr/>
                    <a:lstStyle/>
                    <a:p>
                      <a:pPr indent="0" lvl="0" marL="0" marR="0" rtl="0" algn="ctr">
                        <a:spcBef>
                          <a:spcPts val="0"/>
                        </a:spcBef>
                        <a:spcAft>
                          <a:spcPts val="0"/>
                        </a:spcAft>
                        <a:buNone/>
                      </a:pPr>
                      <a:r>
                        <a:rPr lang="en-US" sz="1700" strike="sngStrike"/>
                        <a:t>$120,199.70</a:t>
                      </a:r>
                      <a:endParaRPr b="0" i="0" sz="1700" u="none" cap="none" strike="sngStrike">
                        <a:solidFill>
                          <a:schemeClr val="dk1"/>
                        </a:solidFill>
                        <a:latin typeface="Calibri"/>
                        <a:ea typeface="Calibri"/>
                        <a:cs typeface="Calibri"/>
                        <a:sym typeface="Calibri"/>
                      </a:endParaRPr>
                    </a:p>
                  </a:txBody>
                  <a:tcPr marT="135125" marB="135125" marR="13425" marL="17567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196" name="Google Shape;196;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Swain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Swain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2" name="Google Shape;202;p10"/>
          <p:cNvGraphicFramePr/>
          <p:nvPr/>
        </p:nvGraphicFramePr>
        <p:xfrm>
          <a:off x="844350" y="1545325"/>
          <a:ext cx="3000000" cy="3000000"/>
        </p:xfrm>
        <a:graphic>
          <a:graphicData uri="http://schemas.openxmlformats.org/drawingml/2006/table">
            <a:tbl>
              <a:tblPr bandRow="1" firstRow="1">
                <a:noFill/>
                <a:tableStyleId>{DD7A94A3-2B40-4F5D-A4D5-40BDA0F56E8D}</a:tableStyleId>
              </a:tblPr>
              <a:tblGrid>
                <a:gridCol w="2859825"/>
                <a:gridCol w="1645200"/>
                <a:gridCol w="1813375"/>
                <a:gridCol w="1953500"/>
                <a:gridCol w="1635850"/>
              </a:tblGrid>
              <a:tr h="914425">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579125">
                <a:tc>
                  <a:txBody>
                    <a:bodyPr/>
                    <a:lstStyle/>
                    <a:p>
                      <a:pPr indent="0" lvl="0" marL="0" marR="0" rtl="0" algn="l">
                        <a:spcBef>
                          <a:spcPts val="0"/>
                        </a:spcBef>
                        <a:spcAft>
                          <a:spcPts val="0"/>
                        </a:spcAft>
                        <a:buNone/>
                      </a:pPr>
                      <a:r>
                        <a:rPr lang="en-US" sz="1600"/>
                        <a:t>Zito West Holding, LLC</a:t>
                      </a:r>
                      <a:endParaRPr sz="1600"/>
                    </a:p>
                  </a:txBody>
                  <a:tcPr marT="45725" marB="45725" marR="91450" marL="91450" anchor="ctr">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Fiber</a:t>
                      </a:r>
                      <a:endParaRPr/>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1,619</a:t>
                      </a:r>
                      <a:endParaRPr/>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$3,979,001.29</a:t>
                      </a:r>
                      <a:endParaRPr sz="1600"/>
                    </a:p>
                  </a:txBody>
                  <a:tcPr marT="9525" marB="0" marR="9525" marL="9525" anchor="ctr">
                    <a:lnB cap="flat" cmpd="sng" w="9525">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$702,176.70</a:t>
                      </a:r>
                      <a:endParaRPr sz="1600"/>
                    </a:p>
                  </a:txBody>
                  <a:tcPr marT="45725" marB="45725" marR="91450" marL="91450" anchor="ctr">
                    <a:lnB cap="flat" cmpd="sng" w="9525">
                      <a:solidFill>
                        <a:schemeClr val="lt1"/>
                      </a:solidFill>
                      <a:prstDash val="solid"/>
                      <a:round/>
                      <a:headEnd len="sm" w="sm" type="none"/>
                      <a:tailEnd len="sm" w="sm" type="none"/>
                    </a:lnB>
                  </a:tcPr>
                </a:tc>
              </a:tr>
              <a:tr h="579125">
                <a:tc>
                  <a:txBody>
                    <a:bodyPr/>
                    <a:lstStyle/>
                    <a:p>
                      <a:pPr indent="0" lvl="0" marL="0" rtl="0" algn="l">
                        <a:spcBef>
                          <a:spcPts val="0"/>
                        </a:spcBef>
                        <a:spcAft>
                          <a:spcPts val="0"/>
                        </a:spcAft>
                        <a:buNone/>
                      </a:pPr>
                      <a:r>
                        <a:rPr lang="en-US" sz="1800"/>
                        <a:t>*</a:t>
                      </a:r>
                      <a:r>
                        <a:rPr lang="en-US" sz="1800"/>
                        <a:t>Cherokee Cablevision, Inc.</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c>
                  <a:txBody>
                    <a:bodyPr/>
                    <a:lstStyle/>
                    <a:p>
                      <a:pPr indent="0" lvl="0" marL="0" marR="0" rtl="0" algn="ctr">
                        <a:spcBef>
                          <a:spcPts val="0"/>
                        </a:spcBef>
                        <a:spcAft>
                          <a:spcPts val="0"/>
                        </a:spcAft>
                        <a:buNone/>
                      </a:pPr>
                      <a:r>
                        <a:rPr lang="en-US" sz="1800"/>
                        <a:t>Fiber</a:t>
                      </a:r>
                      <a:endParaRPr sz="1800"/>
                    </a:p>
                  </a:txBody>
                  <a:tcPr marT="45725" marB="45725" marR="91450" marL="91450" anchor="ctr">
                    <a:lnL cap="flat" cmpd="sng" w="952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548</a:t>
                      </a:r>
                      <a:endParaRPr sz="1800"/>
                    </a:p>
                  </a:txBody>
                  <a:tcPr marT="45725" marB="45725" marR="91450" marL="9145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800"/>
                        <a:t>$1,681,930.95</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rPr lang="en-US" sz="1800"/>
                        <a:t>$296,811.34</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r>
            </a:tbl>
          </a:graphicData>
        </a:graphic>
      </p:graphicFrame>
      <p:sp>
        <p:nvSpPr>
          <p:cNvPr id="203" name="Google Shape;203;p10"/>
          <p:cNvSpPr txBox="1"/>
          <p:nvPr/>
        </p:nvSpPr>
        <p:spPr>
          <a:xfrm>
            <a:off x="868325" y="4325975"/>
            <a:ext cx="98598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
        <p:nvSpPr>
          <p:cNvPr id="204" name="Google Shape;204;p10"/>
          <p:cNvSpPr txBox="1"/>
          <p:nvPr/>
        </p:nvSpPr>
        <p:spPr>
          <a:xfrm>
            <a:off x="844350" y="3732125"/>
            <a:ext cx="62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*Contingent awards are subject to change, contracts are not yet signed.</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Zito West Holding, LLC - after GREAT Grant Agreement </a:t>
            </a:r>
            <a:endParaRPr/>
          </a:p>
        </p:txBody>
      </p:sp>
      <p:sp>
        <p:nvSpPr>
          <p:cNvPr id="210" name="Google Shape;21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16" name="Google Shape;216;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17" name="Google Shape;217;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18" name="Google Shape;218;p12"/>
          <p:cNvGrpSpPr/>
          <p:nvPr/>
        </p:nvGrpSpPr>
        <p:grpSpPr>
          <a:xfrm>
            <a:off x="312420" y="6323076"/>
            <a:ext cx="9723120" cy="245745"/>
            <a:chOff x="312420" y="6323076"/>
            <a:chExt cx="9723120" cy="245745"/>
          </a:xfrm>
        </p:grpSpPr>
        <p:sp>
          <p:nvSpPr>
            <p:cNvPr id="219" name="Google Shape;219;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0" name="Google Shape;220;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21" name="Google Shape;221;p12"/>
          <p:cNvGrpSpPr/>
          <p:nvPr/>
        </p:nvGrpSpPr>
        <p:grpSpPr>
          <a:xfrm>
            <a:off x="11879580" y="6323076"/>
            <a:ext cx="190500" cy="245745"/>
            <a:chOff x="11879580" y="6323076"/>
            <a:chExt cx="190500" cy="245745"/>
          </a:xfrm>
        </p:grpSpPr>
        <p:sp>
          <p:nvSpPr>
            <p:cNvPr id="222" name="Google Shape;222;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3" name="Google Shape;223;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8d736c72b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0" name="Google Shape;230;g28d736c72b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1" name="Google Shape;231;g28d736c72bf_0_0"/>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8d736c72bf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8" name="Google Shape;238;g28d736c72bf_0_8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9" name="Google Shape;239;g28d736c72bf_0_88"/>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Swain</a:t>
            </a:r>
            <a:r>
              <a:rPr lang="en-US" sz="4100"/>
              <a:t> </a:t>
            </a:r>
            <a:r>
              <a:rPr lang="en-US" sz="4100">
                <a:solidFill>
                  <a:schemeClr val="dk1"/>
                </a:solidFill>
                <a:latin typeface="Calibri"/>
                <a:ea typeface="Calibri"/>
                <a:cs typeface="Calibri"/>
                <a:sym typeface="Calibri"/>
              </a:rPr>
              <a:t>County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100"/>
              <a:buFont typeface="Calibri"/>
              <a:buNone/>
            </a:pPr>
            <a:r>
              <a:rPr lang="en-US" sz="4100">
                <a:solidFill>
                  <a:schemeClr val="dk1"/>
                </a:solidFill>
                <a:latin typeface="Calibri"/>
                <a:ea typeface="Calibri"/>
                <a:cs typeface="Calibri"/>
                <a:sym typeface="Calibri"/>
              </a:rPr>
              <a:t>ARPA LFRF</a:t>
            </a:r>
            <a:endParaRPr/>
          </a:p>
        </p:txBody>
      </p:sp>
      <p:sp>
        <p:nvSpPr>
          <p:cNvPr id="245" name="Google Shape;245;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County Match is 5% of the Grant request so for a $4 Million grant its $200,000.</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46" name="Google Shape;246;p14"/>
          <p:cNvGraphicFramePr/>
          <p:nvPr/>
        </p:nvGraphicFramePr>
        <p:xfrm>
          <a:off x="5445457" y="2928081"/>
          <a:ext cx="3000000" cy="3000000"/>
        </p:xfrm>
        <a:graphic>
          <a:graphicData uri="http://schemas.openxmlformats.org/drawingml/2006/table">
            <a:tbl>
              <a:tblPr>
                <a:noFill/>
                <a:tableStyleId>{880D14EA-FE87-4363-943A-A93D6494AAA3}</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Swain</a:t>
                      </a:r>
                      <a:r>
                        <a:rPr lang="en-US" sz="2900" u="none" strike="noStrike"/>
                        <a:t> 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500">
                          <a:solidFill>
                            <a:srgbClr val="000000"/>
                          </a:solidFill>
                          <a:latin typeface="Helvetica Neue"/>
                          <a:ea typeface="Helvetica Neue"/>
                          <a:cs typeface="Helvetica Neue"/>
                          <a:sym typeface="Helvetica Neue"/>
                        </a:rPr>
                        <a:t>$2,771,974.00</a:t>
                      </a:r>
                      <a:endParaRPr b="0" i="0" sz="25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g29ec28c83a0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g29ec28c83a0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g29ec28c83a0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Swain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54" name="Google Shape;254;g29ec28c83a0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55" name="Google Shape;255;g29ec28c83a0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56" name="Google Shape;256;g29ec28c83a0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62" name="Google Shape;26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608068" y="1486919"/>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Swain</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b="1" i="0" sz="22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300">
                <a:solidFill>
                  <a:schemeClr val="dk1"/>
                </a:solidFill>
                <a:latin typeface="Calibri"/>
                <a:ea typeface="Calibri"/>
                <a:cs typeface="Calibri"/>
                <a:sym typeface="Calibri"/>
              </a:rPr>
              <a:t>Mighty River, LLC</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000">
                <a:solidFill>
                  <a:schemeClr val="dk1"/>
                </a:solidFill>
                <a:latin typeface="Calibri"/>
                <a:ea typeface="Calibri"/>
                <a:cs typeface="Calibri"/>
                <a:sym typeface="Calibri"/>
              </a:rPr>
              <a:t>Joe Freddoso (919)247-5121</a:t>
            </a:r>
            <a:endParaRPr b="1" sz="2200">
              <a:solidFill>
                <a:schemeClr val="dk1"/>
              </a:solidFill>
              <a:latin typeface="Calibri"/>
              <a:ea typeface="Calibri"/>
              <a:cs typeface="Calibri"/>
              <a:sym typeface="Calibri"/>
            </a:endParaRPr>
          </a:p>
          <a:p>
            <a:pPr indent="13970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09" name="Google Shape;109;p1"/>
          <p:cNvPicPr preferRelativeResize="0"/>
          <p:nvPr/>
        </p:nvPicPr>
        <p:blipFill>
          <a:blip r:embed="rId3">
            <a:alphaModFix/>
          </a:blip>
          <a:stretch>
            <a:fillRect/>
          </a:stretch>
        </p:blipFill>
        <p:spPr>
          <a:xfrm>
            <a:off x="6375925" y="1665125"/>
            <a:ext cx="4619051" cy="4619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6" name="Shape 266"/>
        <p:cNvGrpSpPr/>
        <p:nvPr/>
      </p:nvGrpSpPr>
      <p:grpSpPr>
        <a:xfrm>
          <a:off x="0" y="0"/>
          <a:ext cx="0" cy="0"/>
          <a:chOff x="0" y="0"/>
          <a:chExt cx="0" cy="0"/>
        </a:xfrm>
      </p:grpSpPr>
      <p:sp>
        <p:nvSpPr>
          <p:cNvPr id="267" name="Google Shape;267;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68" name="Google Shape;268;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69" name="Google Shape;269;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67"/>
                                        </p:tgtEl>
                                        <p:attrNameLst>
                                          <p:attrName>style.visibility</p:attrName>
                                        </p:attrNameLst>
                                      </p:cBhvr>
                                      <p:to>
                                        <p:strVal val="visible"/>
                                      </p:to>
                                    </p:set>
                                    <p:animEffect filter="fade" transition="in">
                                      <p:cBhvr>
                                        <p:cTn dur="4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16" name="Google Shape;116;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17" name="Google Shape;117;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18" name="Google Shape;118;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 name="Google Shape;119;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26" name="Google Shape;126;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7" name="Google Shape;127;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Swain County </a:t>
            </a:r>
            <a:endParaRPr/>
          </a:p>
        </p:txBody>
      </p:sp>
      <p:sp>
        <p:nvSpPr>
          <p:cNvPr id="134" name="Google Shape;13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0" name="Google Shape;140;p5"/>
          <p:cNvPicPr preferRelativeResize="0"/>
          <p:nvPr/>
        </p:nvPicPr>
        <p:blipFill rotWithShape="1">
          <a:blip r:embed="rId4">
            <a:alphaModFix/>
          </a:blip>
          <a:srcRect b="0" l="1680" r="-1679" t="1409"/>
          <a:stretch/>
        </p:blipFill>
        <p:spPr>
          <a:xfrm>
            <a:off x="1501350" y="392425"/>
            <a:ext cx="7942300" cy="6161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9ef0a809cb_0_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Swain County</a:t>
            </a:r>
            <a:endParaRPr/>
          </a:p>
        </p:txBody>
      </p:sp>
      <p:sp>
        <p:nvSpPr>
          <p:cNvPr id="147" name="Google Shape;147;g29ef0a809cb_0_98"/>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8" name="Google Shape;148;g29ef0a809cb_0_98"/>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49" name="Google Shape;149;g29ef0a809cb_0_98"/>
          <p:cNvPicPr preferRelativeResize="0"/>
          <p:nvPr/>
        </p:nvPicPr>
        <p:blipFill rotWithShape="1">
          <a:blip r:embed="rId4">
            <a:alphaModFix/>
          </a:blip>
          <a:srcRect b="12225" l="53261" r="7932" t="23864"/>
          <a:stretch/>
        </p:blipFill>
        <p:spPr>
          <a:xfrm>
            <a:off x="4933900" y="1144875"/>
            <a:ext cx="5069624" cy="2743410"/>
          </a:xfrm>
          <a:prstGeom prst="rect">
            <a:avLst/>
          </a:prstGeom>
          <a:noFill/>
          <a:ln>
            <a:noFill/>
          </a:ln>
        </p:spPr>
      </p:pic>
      <p:pic>
        <p:nvPicPr>
          <p:cNvPr id="150" name="Google Shape;150;g29ef0a809cb_0_98"/>
          <p:cNvPicPr preferRelativeResize="0"/>
          <p:nvPr/>
        </p:nvPicPr>
        <p:blipFill rotWithShape="1">
          <a:blip r:embed="rId5">
            <a:alphaModFix/>
          </a:blip>
          <a:srcRect b="11854" l="53137" r="8056" t="24239"/>
          <a:stretch/>
        </p:blipFill>
        <p:spPr>
          <a:xfrm>
            <a:off x="4933900" y="3863750"/>
            <a:ext cx="5069624" cy="2743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56" name="Google Shape;156;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57" name="Google Shape;157;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59" name="Google Shape;159;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66" name="Google Shape;166;p7"/>
          <p:cNvGrpSpPr/>
          <p:nvPr/>
        </p:nvGrpSpPr>
        <p:grpSpPr>
          <a:xfrm>
            <a:off x="2043944" y="2087236"/>
            <a:ext cx="8240284" cy="3038067"/>
            <a:chOff x="11944" y="1367571"/>
            <a:chExt cx="8240284" cy="3038066"/>
          </a:xfrm>
        </p:grpSpPr>
        <p:sp>
          <p:nvSpPr>
            <p:cNvPr id="167" name="Google Shape;167;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0" name="Google Shape;170;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74" name="Google Shape;174;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78" name="Google Shape;178;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