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82" r:id="rId5"/>
    <p:sldId id="954" r:id="rId6"/>
    <p:sldId id="377" r:id="rId7"/>
    <p:sldId id="958" r:id="rId8"/>
    <p:sldId id="956" r:id="rId9"/>
    <p:sldId id="955" r:id="rId10"/>
    <p:sldId id="957" r:id="rId11"/>
    <p:sldId id="317" r:id="rId12"/>
    <p:sldId id="959" r:id="rId13"/>
    <p:sldId id="960" r:id="rId14"/>
    <p:sldId id="293" r:id="rId15"/>
    <p:sldId id="283"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7AAC"/>
    <a:srgbClr val="387AAC"/>
    <a:srgbClr val="092940"/>
    <a:srgbClr val="71A8D1"/>
    <a:srgbClr val="95A0AD"/>
    <a:srgbClr val="5F6C7B"/>
    <a:srgbClr val="BDD5E9"/>
    <a:srgbClr val="275173"/>
    <a:srgbClr val="5294C6"/>
    <a:srgbClr val="D6E5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F89B7C-C961-4D74-8048-BF5D353C0B56}" v="2656" dt="2019-10-28T14:32:08.2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97" autoAdjust="0"/>
    <p:restoredTop sz="71194" autoAdjust="0"/>
  </p:normalViewPr>
  <p:slideViewPr>
    <p:cSldViewPr snapToGrid="0" snapToObjects="1">
      <p:cViewPr varScale="1">
        <p:scale>
          <a:sx n="92" d="100"/>
          <a:sy n="92" d="100"/>
        </p:scale>
        <p:origin x="1044"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_rels/data5.xml.rels><?xml version="1.0" encoding="UTF-8" standalone="yes"?>
<Relationships xmlns="http://schemas.openxmlformats.org/package/2006/relationships"><Relationship Id="rId1" Type="http://schemas.openxmlformats.org/officeDocument/2006/relationships/hyperlink" Target="https://www.fcc.gov/document/fcc-proposes-204-billion-rural-digital-opportunity-fund-0"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www.fcc.gov/document/fcc-proposes-204-billion-rural-digital-opportunity-fund-0"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DB650B-1A87-4D18-B7CE-090269FD33F0}" type="doc">
      <dgm:prSet loTypeId="urn:microsoft.com/office/officeart/2005/8/layout/default" loCatId="list" qsTypeId="urn:microsoft.com/office/officeart/2005/8/quickstyle/simple5" qsCatId="simple" csTypeId="urn:microsoft.com/office/officeart/2005/8/colors/accent0_3" csCatId="mainScheme" phldr="1"/>
      <dgm:spPr/>
      <dgm:t>
        <a:bodyPr/>
        <a:lstStyle/>
        <a:p>
          <a:endParaRPr lang="en-US"/>
        </a:p>
      </dgm:t>
    </dgm:pt>
    <dgm:pt modelId="{259D0D2F-DF33-47F8-AFFB-7701CB3D8E1C}">
      <dgm:prSet/>
      <dgm:spPr>
        <a:gradFill rotWithShape="0">
          <a:gsLst>
            <a:gs pos="100000">
              <a:schemeClr val="accent1"/>
            </a:gs>
            <a:gs pos="100000">
              <a:schemeClr val="dk2">
                <a:hueOff val="0"/>
                <a:satOff val="0"/>
                <a:lumOff val="0"/>
                <a:alphaOff val="0"/>
                <a:lumMod val="99000"/>
                <a:satMod val="120000"/>
                <a:shade val="78000"/>
              </a:schemeClr>
            </a:gs>
          </a:gsLst>
        </a:gradFill>
      </dgm:spPr>
      <dgm:t>
        <a:bodyPr/>
        <a:lstStyle/>
        <a:p>
          <a:r>
            <a:rPr lang="en-US" dirty="0"/>
            <a:t>3 Active Projects in Region A</a:t>
          </a:r>
        </a:p>
        <a:p>
          <a:r>
            <a:rPr lang="en-US" dirty="0"/>
            <a:t> (Jackson &amp; Swain)</a:t>
          </a:r>
        </a:p>
      </dgm:t>
    </dgm:pt>
    <dgm:pt modelId="{1E663EDD-E1E7-4524-B7DA-D72BF0D1AD38}" type="sibTrans" cxnId="{45FC46F2-3821-4571-ADC3-F21F91A7188C}">
      <dgm:prSet/>
      <dgm:spPr/>
      <dgm:t>
        <a:bodyPr/>
        <a:lstStyle/>
        <a:p>
          <a:endParaRPr lang="en-US"/>
        </a:p>
      </dgm:t>
    </dgm:pt>
    <dgm:pt modelId="{D84D2A45-337B-4028-8F9E-A1BDF734E4A3}" type="parTrans" cxnId="{45FC46F2-3821-4571-ADC3-F21F91A7188C}">
      <dgm:prSet/>
      <dgm:spPr/>
      <dgm:t>
        <a:bodyPr/>
        <a:lstStyle/>
        <a:p>
          <a:endParaRPr lang="en-US"/>
        </a:p>
      </dgm:t>
    </dgm:pt>
    <dgm:pt modelId="{8A24292C-FB44-4AD8-83A0-4B263CBFBCA3}">
      <dgm:prSet/>
      <dgm:spPr>
        <a:gradFill rotWithShape="0">
          <a:gsLst>
            <a:gs pos="100000">
              <a:schemeClr val="accent1"/>
            </a:gs>
            <a:gs pos="10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gradFill>
      </dgm:spPr>
      <dgm:t>
        <a:bodyPr/>
        <a:lstStyle/>
        <a:p>
          <a:r>
            <a:rPr lang="en-US" dirty="0"/>
            <a:t>Estimated</a:t>
          </a:r>
        </a:p>
        <a:p>
          <a:r>
            <a:rPr lang="en-US" dirty="0"/>
            <a:t> $9.8 Million</a:t>
          </a:r>
        </a:p>
      </dgm:t>
    </dgm:pt>
    <dgm:pt modelId="{7E04861E-E3A9-414F-8B48-C729E3EDA79D}" type="sibTrans" cxnId="{61A55A26-69A9-422E-84CE-B5979F544ABE}">
      <dgm:prSet/>
      <dgm:spPr/>
      <dgm:t>
        <a:bodyPr/>
        <a:lstStyle/>
        <a:p>
          <a:endParaRPr lang="en-US"/>
        </a:p>
      </dgm:t>
    </dgm:pt>
    <dgm:pt modelId="{960EE2B6-8B48-4DAD-88C4-B6EFD121D0BB}" type="parTrans" cxnId="{61A55A26-69A9-422E-84CE-B5979F544ABE}">
      <dgm:prSet/>
      <dgm:spPr/>
      <dgm:t>
        <a:bodyPr/>
        <a:lstStyle/>
        <a:p>
          <a:endParaRPr lang="en-US"/>
        </a:p>
      </dgm:t>
    </dgm:pt>
    <dgm:pt modelId="{D37F5E15-7CB7-4E93-A6A0-4B5C7790C7AE}">
      <dgm:prSet/>
      <dgm:spPr>
        <a:gradFill rotWithShape="0">
          <a:gsLst>
            <a:gs pos="100000">
              <a:schemeClr val="accent1"/>
            </a:gs>
            <a:gs pos="100000">
              <a:schemeClr val="dk2">
                <a:hueOff val="0"/>
                <a:satOff val="0"/>
                <a:lumOff val="0"/>
                <a:alphaOff val="0"/>
                <a:lumMod val="99000"/>
                <a:satMod val="120000"/>
                <a:shade val="78000"/>
              </a:schemeClr>
            </a:gs>
          </a:gsLst>
        </a:gradFill>
      </dgm:spPr>
      <dgm:t>
        <a:bodyPr/>
        <a:lstStyle/>
        <a:p>
          <a:r>
            <a:rPr lang="en-US" dirty="0"/>
            <a:t>32  Community Anchor Points</a:t>
          </a:r>
        </a:p>
      </dgm:t>
    </dgm:pt>
    <dgm:pt modelId="{418FF59D-6EFC-4CB4-98EB-41B8FBFAF3CB}" type="sibTrans" cxnId="{C603529D-1836-4EA7-9BFF-19BE81C9D70C}">
      <dgm:prSet/>
      <dgm:spPr/>
      <dgm:t>
        <a:bodyPr/>
        <a:lstStyle/>
        <a:p>
          <a:endParaRPr lang="en-US"/>
        </a:p>
      </dgm:t>
    </dgm:pt>
    <dgm:pt modelId="{B01499E6-1A27-4669-A0DD-45B26273B2CA}" type="parTrans" cxnId="{C603529D-1836-4EA7-9BFF-19BE81C9D70C}">
      <dgm:prSet/>
      <dgm:spPr/>
      <dgm:t>
        <a:bodyPr/>
        <a:lstStyle/>
        <a:p>
          <a:endParaRPr lang="en-US"/>
        </a:p>
      </dgm:t>
    </dgm:pt>
    <dgm:pt modelId="{A2C79F4E-0530-45E6-9452-CB2916964B70}">
      <dgm:prSet/>
      <dgm:spPr>
        <a:gradFill rotWithShape="0">
          <a:gsLst>
            <a:gs pos="100000">
              <a:schemeClr val="accent1"/>
            </a:gs>
            <a:gs pos="10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gradFill>
      </dgm:spPr>
      <dgm:t>
        <a:bodyPr/>
        <a:lstStyle/>
        <a:p>
          <a:pPr algn="ctr"/>
          <a:r>
            <a:rPr lang="en-US" dirty="0"/>
            <a:t>Macon County</a:t>
          </a:r>
        </a:p>
        <a:p>
          <a:pPr algn="ctr"/>
          <a:r>
            <a:rPr lang="en-US" dirty="0"/>
            <a:t>Morris Broadband</a:t>
          </a:r>
        </a:p>
        <a:p>
          <a:pPr algn="ctr"/>
          <a:r>
            <a:rPr lang="en-US" dirty="0"/>
            <a:t>226 Locations</a:t>
          </a:r>
        </a:p>
      </dgm:t>
    </dgm:pt>
    <dgm:pt modelId="{07B5FDF9-A772-4D22-8C7F-CF6FA8F7A6B8}" type="sibTrans" cxnId="{29C813CD-E052-40A6-919B-E97B1842987E}">
      <dgm:prSet/>
      <dgm:spPr/>
      <dgm:t>
        <a:bodyPr/>
        <a:lstStyle/>
        <a:p>
          <a:endParaRPr lang="en-US"/>
        </a:p>
      </dgm:t>
    </dgm:pt>
    <dgm:pt modelId="{0172ED93-2C85-4E91-BCC0-32A6A3E03C5C}" type="parTrans" cxnId="{29C813CD-E052-40A6-919B-E97B1842987E}">
      <dgm:prSet/>
      <dgm:spPr/>
      <dgm:t>
        <a:bodyPr/>
        <a:lstStyle/>
        <a:p>
          <a:endParaRPr lang="en-US"/>
        </a:p>
      </dgm:t>
    </dgm:pt>
    <dgm:pt modelId="{FD567957-03CA-4CC6-9C8C-5F8238530777}">
      <dgm:prSet/>
      <dgm:spPr>
        <a:gradFill rotWithShape="0">
          <a:gsLst>
            <a:gs pos="100000">
              <a:schemeClr val="accent1"/>
            </a:gs>
            <a:gs pos="100000">
              <a:schemeClr val="dk2">
                <a:hueOff val="0"/>
                <a:satOff val="0"/>
                <a:lumOff val="0"/>
                <a:alphaOff val="0"/>
                <a:lumMod val="99000"/>
                <a:satMod val="120000"/>
                <a:shade val="78000"/>
              </a:schemeClr>
            </a:gs>
          </a:gsLst>
        </a:gradFill>
      </dgm:spPr>
      <dgm:t>
        <a:bodyPr/>
        <a:lstStyle/>
        <a:p>
          <a:r>
            <a:rPr lang="en-US" dirty="0"/>
            <a:t>284 Businesses</a:t>
          </a:r>
        </a:p>
      </dgm:t>
    </dgm:pt>
    <dgm:pt modelId="{095D8118-FF7C-42BE-B2C4-70B91897C199}" type="parTrans" cxnId="{BCDFAA8E-D832-435E-BA2A-AF9289CC481A}">
      <dgm:prSet/>
      <dgm:spPr/>
      <dgm:t>
        <a:bodyPr/>
        <a:lstStyle/>
        <a:p>
          <a:endParaRPr lang="en-US"/>
        </a:p>
      </dgm:t>
    </dgm:pt>
    <dgm:pt modelId="{813CE0D8-1603-4DB5-8F63-36EEA4D8559E}" type="sibTrans" cxnId="{BCDFAA8E-D832-435E-BA2A-AF9289CC481A}">
      <dgm:prSet/>
      <dgm:spPr/>
      <dgm:t>
        <a:bodyPr/>
        <a:lstStyle/>
        <a:p>
          <a:endParaRPr lang="en-US"/>
        </a:p>
      </dgm:t>
    </dgm:pt>
    <dgm:pt modelId="{80D2ABCA-0BEF-442E-B93A-ED4E0F9E003B}">
      <dgm:prSet/>
      <dgm:spPr>
        <a:gradFill rotWithShape="0">
          <a:gsLst>
            <a:gs pos="100000">
              <a:schemeClr val="accent1"/>
            </a:gs>
            <a:gs pos="10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gradFill>
      </dgm:spPr>
      <dgm:t>
        <a:bodyPr/>
        <a:lstStyle/>
        <a:p>
          <a:r>
            <a:rPr lang="en-US" dirty="0"/>
            <a:t>Jackson County</a:t>
          </a:r>
          <a:br>
            <a:rPr lang="en-US" dirty="0"/>
          </a:br>
          <a:r>
            <a:rPr lang="en-US" dirty="0"/>
            <a:t>Sky-Fi</a:t>
          </a:r>
        </a:p>
        <a:p>
          <a:r>
            <a:rPr lang="en-US" dirty="0"/>
            <a:t>246 Locations</a:t>
          </a:r>
        </a:p>
      </dgm:t>
    </dgm:pt>
    <dgm:pt modelId="{303D06E9-0BEB-4A9E-B572-B1F0E71EFC2B}" type="parTrans" cxnId="{98A71539-0CE9-4F08-AA6B-169BC4E1B6CD}">
      <dgm:prSet/>
      <dgm:spPr/>
      <dgm:t>
        <a:bodyPr/>
        <a:lstStyle/>
        <a:p>
          <a:endParaRPr lang="en-US"/>
        </a:p>
      </dgm:t>
    </dgm:pt>
    <dgm:pt modelId="{2E99A580-2785-4453-B9C9-96F0E6C52DC1}" type="sibTrans" cxnId="{98A71539-0CE9-4F08-AA6B-169BC4E1B6CD}">
      <dgm:prSet/>
      <dgm:spPr/>
      <dgm:t>
        <a:bodyPr/>
        <a:lstStyle/>
        <a:p>
          <a:endParaRPr lang="en-US"/>
        </a:p>
      </dgm:t>
    </dgm:pt>
    <dgm:pt modelId="{D16760D8-A4C4-476C-B491-C96E4340BBDB}">
      <dgm:prSet/>
      <dgm:spPr>
        <a:gradFill rotWithShape="0">
          <a:gsLst>
            <a:gs pos="100000">
              <a:schemeClr val="accent1"/>
            </a:gs>
            <a:gs pos="100000">
              <a:schemeClr val="dk2">
                <a:hueOff val="0"/>
                <a:satOff val="0"/>
                <a:lumOff val="0"/>
                <a:alphaOff val="0"/>
                <a:lumMod val="99000"/>
                <a:satMod val="120000"/>
                <a:shade val="78000"/>
              </a:schemeClr>
            </a:gs>
          </a:gsLst>
        </a:gradFill>
      </dgm:spPr>
      <dgm:t>
        <a:bodyPr/>
        <a:lstStyle/>
        <a:p>
          <a:r>
            <a:rPr lang="en-US" dirty="0"/>
            <a:t>Swain County</a:t>
          </a:r>
        </a:p>
        <a:p>
          <a:r>
            <a:rPr lang="en-US" dirty="0"/>
            <a:t>Sky Wave</a:t>
          </a:r>
        </a:p>
        <a:p>
          <a:r>
            <a:rPr lang="en-US" dirty="0"/>
            <a:t>519 Locations</a:t>
          </a:r>
        </a:p>
      </dgm:t>
    </dgm:pt>
    <dgm:pt modelId="{04A7E2A8-9B7A-45BE-909C-4E3A59B6319C}" type="sibTrans" cxnId="{80024127-2A16-4017-9B4C-F2A8A184B2C2}">
      <dgm:prSet/>
      <dgm:spPr/>
      <dgm:t>
        <a:bodyPr/>
        <a:lstStyle/>
        <a:p>
          <a:endParaRPr lang="en-US"/>
        </a:p>
      </dgm:t>
    </dgm:pt>
    <dgm:pt modelId="{8A173A38-79E6-4872-9476-2FA452DB4704}" type="parTrans" cxnId="{80024127-2A16-4017-9B4C-F2A8A184B2C2}">
      <dgm:prSet/>
      <dgm:spPr/>
      <dgm:t>
        <a:bodyPr/>
        <a:lstStyle/>
        <a:p>
          <a:endParaRPr lang="en-US"/>
        </a:p>
      </dgm:t>
    </dgm:pt>
    <dgm:pt modelId="{D090DD54-B805-45DD-AF2A-976705220EB6}">
      <dgm:prSet/>
      <dgm:spPr>
        <a:gradFill rotWithShape="0">
          <a:gsLst>
            <a:gs pos="100000">
              <a:schemeClr val="accent1"/>
            </a:gs>
            <a:gs pos="100000">
              <a:schemeClr val="dk2">
                <a:hueOff val="0"/>
                <a:satOff val="0"/>
                <a:lumOff val="0"/>
                <a:alphaOff val="0"/>
                <a:lumMod val="99000"/>
                <a:satMod val="120000"/>
                <a:shade val="78000"/>
              </a:schemeClr>
            </a:gs>
          </a:gsLst>
        </a:gradFill>
      </dgm:spPr>
      <dgm:t>
        <a:bodyPr/>
        <a:lstStyle/>
        <a:p>
          <a:r>
            <a:rPr lang="en-US" dirty="0"/>
            <a:t>9,720 Households</a:t>
          </a:r>
        </a:p>
      </dgm:t>
    </dgm:pt>
    <dgm:pt modelId="{416C6228-2170-499C-BA40-62D5C979B582}" type="parTrans" cxnId="{A2596D61-2EE1-4450-AC24-5A8DB5620169}">
      <dgm:prSet/>
      <dgm:spPr/>
      <dgm:t>
        <a:bodyPr/>
        <a:lstStyle/>
        <a:p>
          <a:endParaRPr lang="en-US"/>
        </a:p>
      </dgm:t>
    </dgm:pt>
    <dgm:pt modelId="{0A6BD380-8552-455B-8196-810301A045BF}" type="sibTrans" cxnId="{A2596D61-2EE1-4450-AC24-5A8DB5620169}">
      <dgm:prSet/>
      <dgm:spPr/>
      <dgm:t>
        <a:bodyPr/>
        <a:lstStyle/>
        <a:p>
          <a:endParaRPr lang="en-US"/>
        </a:p>
      </dgm:t>
    </dgm:pt>
    <dgm:pt modelId="{A163BD6A-AAF4-4C00-B1EA-3B57326E2E6E}">
      <dgm:prSet/>
      <dgm:spPr>
        <a:gradFill rotWithShape="0">
          <a:gsLst>
            <a:gs pos="100000">
              <a:schemeClr val="accent1"/>
            </a:gs>
            <a:gs pos="100000">
              <a:schemeClr val="dk2">
                <a:hueOff val="0"/>
                <a:satOff val="0"/>
                <a:lumOff val="0"/>
                <a:alphaOff val="0"/>
                <a:lumMod val="99000"/>
                <a:satMod val="120000"/>
                <a:shade val="78000"/>
              </a:schemeClr>
            </a:gs>
          </a:gsLst>
        </a:gradFill>
      </dgm:spPr>
      <dgm:t>
        <a:bodyPr/>
        <a:lstStyle/>
        <a:p>
          <a:r>
            <a:rPr lang="en-US" dirty="0"/>
            <a:t>187 Ag. Operations</a:t>
          </a:r>
        </a:p>
      </dgm:t>
    </dgm:pt>
    <dgm:pt modelId="{4E0946FB-EE76-42FE-B95F-AB00F51E8217}" type="parTrans" cxnId="{803DE774-4724-42BE-BA2E-15A97E721CB6}">
      <dgm:prSet/>
      <dgm:spPr/>
      <dgm:t>
        <a:bodyPr/>
        <a:lstStyle/>
        <a:p>
          <a:endParaRPr lang="en-US"/>
        </a:p>
      </dgm:t>
    </dgm:pt>
    <dgm:pt modelId="{DFF17A2D-94C6-4A39-9B93-FCA2712FF5DD}" type="sibTrans" cxnId="{803DE774-4724-42BE-BA2E-15A97E721CB6}">
      <dgm:prSet/>
      <dgm:spPr/>
      <dgm:t>
        <a:bodyPr/>
        <a:lstStyle/>
        <a:p>
          <a:endParaRPr lang="en-US"/>
        </a:p>
      </dgm:t>
    </dgm:pt>
    <dgm:pt modelId="{3D8E0393-A68E-4860-A4CB-2898F9275B6A}" type="pres">
      <dgm:prSet presAssocID="{58DB650B-1A87-4D18-B7CE-090269FD33F0}" presName="diagram" presStyleCnt="0">
        <dgm:presLayoutVars>
          <dgm:dir/>
          <dgm:resizeHandles val="exact"/>
        </dgm:presLayoutVars>
      </dgm:prSet>
      <dgm:spPr/>
    </dgm:pt>
    <dgm:pt modelId="{DC87D044-E085-4DDD-9A8B-7CB8510A4DF5}" type="pres">
      <dgm:prSet presAssocID="{259D0D2F-DF33-47F8-AFFB-7701CB3D8E1C}" presName="node" presStyleLbl="node1" presStyleIdx="0" presStyleCnt="9" custLinFactX="100000" custLinFactY="14516" custLinFactNeighborX="119796" custLinFactNeighborY="100000">
        <dgm:presLayoutVars>
          <dgm:bulletEnabled val="1"/>
        </dgm:presLayoutVars>
      </dgm:prSet>
      <dgm:spPr/>
    </dgm:pt>
    <dgm:pt modelId="{68AEA393-6BD2-4610-AE6B-B12FEA7526D7}" type="pres">
      <dgm:prSet presAssocID="{1E663EDD-E1E7-4524-B7DA-D72BF0D1AD38}" presName="sibTrans" presStyleCnt="0"/>
      <dgm:spPr/>
    </dgm:pt>
    <dgm:pt modelId="{3D59DE3B-6EED-4E69-BEF8-21EE16185BAD}" type="pres">
      <dgm:prSet presAssocID="{8A24292C-FB44-4AD8-83A0-4B263CBFBCA3}" presName="node" presStyleLbl="node1" presStyleIdx="1" presStyleCnt="9" custLinFactX="-11991" custLinFactNeighborX="-100000" custLinFactNeighborY="2285">
        <dgm:presLayoutVars>
          <dgm:bulletEnabled val="1"/>
        </dgm:presLayoutVars>
      </dgm:prSet>
      <dgm:spPr/>
    </dgm:pt>
    <dgm:pt modelId="{CAAF493E-D187-40D7-9D15-BDD56D2E4982}" type="pres">
      <dgm:prSet presAssocID="{7E04861E-E3A9-414F-8B48-C729E3EDA79D}" presName="sibTrans" presStyleCnt="0"/>
      <dgm:spPr/>
    </dgm:pt>
    <dgm:pt modelId="{75D7C75D-094B-478B-87C5-58D950BEAC3C}" type="pres">
      <dgm:prSet presAssocID="{80D2ABCA-0BEF-442E-B93A-ED4E0F9E003B}" presName="node" presStyleLbl="node1" presStyleIdx="2" presStyleCnt="9" custLinFactX="-100000" custLinFactY="100000" custLinFactNeighborX="-119675" custLinFactNeighborY="132975">
        <dgm:presLayoutVars>
          <dgm:bulletEnabled val="1"/>
        </dgm:presLayoutVars>
      </dgm:prSet>
      <dgm:spPr/>
    </dgm:pt>
    <dgm:pt modelId="{6703CEB5-F7E9-4007-939F-1735A5F58048}" type="pres">
      <dgm:prSet presAssocID="{2E99A580-2785-4453-B9C9-96F0E6C52DC1}" presName="sibTrans" presStyleCnt="0"/>
      <dgm:spPr/>
    </dgm:pt>
    <dgm:pt modelId="{B26DF73D-F1B2-4ECD-97DC-4B52CB750EB5}" type="pres">
      <dgm:prSet presAssocID="{FD567957-03CA-4CC6-9C8C-5F8238530777}" presName="node" presStyleLbl="node1" presStyleIdx="3" presStyleCnt="9" custLinFactNeighborX="-1329" custLinFactNeighborY="-2150">
        <dgm:presLayoutVars>
          <dgm:bulletEnabled val="1"/>
        </dgm:presLayoutVars>
      </dgm:prSet>
      <dgm:spPr/>
    </dgm:pt>
    <dgm:pt modelId="{3A2003BB-0240-4443-A533-CE709F9D9906}" type="pres">
      <dgm:prSet presAssocID="{813CE0D8-1603-4DB5-8F63-36EEA4D8559E}" presName="sibTrans" presStyleCnt="0"/>
      <dgm:spPr/>
    </dgm:pt>
    <dgm:pt modelId="{6546BFD0-AD94-4133-BBEC-66FDFA306C7E}" type="pres">
      <dgm:prSet presAssocID="{D37F5E15-7CB7-4E93-A6A0-4B5C7790C7AE}" presName="node" presStyleLbl="node1" presStyleIdx="4" presStyleCnt="9">
        <dgm:presLayoutVars>
          <dgm:bulletEnabled val="1"/>
        </dgm:presLayoutVars>
      </dgm:prSet>
      <dgm:spPr/>
    </dgm:pt>
    <dgm:pt modelId="{B9C3841C-4D7C-4B0D-925A-CB87DA58C9B3}" type="pres">
      <dgm:prSet presAssocID="{418FF59D-6EFC-4CB4-98EB-41B8FBFAF3CB}" presName="sibTrans" presStyleCnt="0"/>
      <dgm:spPr/>
    </dgm:pt>
    <dgm:pt modelId="{F0E56967-E36C-4897-A2AC-1D94EE9893A1}" type="pres">
      <dgm:prSet presAssocID="{A2C79F4E-0530-45E6-9452-CB2916964B70}" presName="node" presStyleLbl="node1" presStyleIdx="5" presStyleCnt="9" custLinFactY="17051" custLinFactNeighborX="-325" custLinFactNeighborY="100000">
        <dgm:presLayoutVars>
          <dgm:bulletEnabled val="1"/>
        </dgm:presLayoutVars>
      </dgm:prSet>
      <dgm:spPr/>
    </dgm:pt>
    <dgm:pt modelId="{2C1B427F-C55A-4AC5-BE58-2DB4BB9289B8}" type="pres">
      <dgm:prSet presAssocID="{07B5FDF9-A772-4D22-8C7F-CF6FA8F7A6B8}" presName="sibTrans" presStyleCnt="0"/>
      <dgm:spPr/>
    </dgm:pt>
    <dgm:pt modelId="{5A79FF0A-E3D4-4BFB-8FF0-2C3783C321C9}" type="pres">
      <dgm:prSet presAssocID="{D16760D8-A4C4-476C-B491-C96E4340BBDB}" presName="node" presStyleLbl="node1" presStyleIdx="6" presStyleCnt="9" custLinFactX="10000" custLinFactNeighborX="100000" custLinFactNeighborY="-201">
        <dgm:presLayoutVars>
          <dgm:bulletEnabled val="1"/>
        </dgm:presLayoutVars>
      </dgm:prSet>
      <dgm:spPr/>
    </dgm:pt>
    <dgm:pt modelId="{1617A5BF-2C38-41D6-A9D3-6C18C42CF8BA}" type="pres">
      <dgm:prSet presAssocID="{04A7E2A8-9B7A-45BE-909C-4E3A59B6319C}" presName="sibTrans" presStyleCnt="0"/>
      <dgm:spPr/>
    </dgm:pt>
    <dgm:pt modelId="{F0BE54AC-6D82-4FDB-AA7A-5D5DB0F328A2}" type="pres">
      <dgm:prSet presAssocID="{D090DD54-B805-45DD-AF2A-976705220EB6}" presName="node" presStyleLbl="node1" presStyleIdx="7" presStyleCnt="9" custLinFactY="-100000" custLinFactNeighborX="0" custLinFactNeighborY="-131049">
        <dgm:presLayoutVars>
          <dgm:bulletEnabled val="1"/>
        </dgm:presLayoutVars>
      </dgm:prSet>
      <dgm:spPr/>
    </dgm:pt>
    <dgm:pt modelId="{897A9469-1E0D-456D-B5BA-10293170A9FF}" type="pres">
      <dgm:prSet presAssocID="{0A6BD380-8552-455B-8196-810301A045BF}" presName="sibTrans" presStyleCnt="0"/>
      <dgm:spPr/>
    </dgm:pt>
    <dgm:pt modelId="{91E88B1F-45FD-427C-A579-BEC788D60CFE}" type="pres">
      <dgm:prSet presAssocID="{A163BD6A-AAF4-4C00-B1EA-3B57326E2E6E}" presName="node" presStyleLbl="node1" presStyleIdx="8" presStyleCnt="9" custLinFactY="-100000" custLinFactNeighborX="-947" custLinFactNeighborY="-134081">
        <dgm:presLayoutVars>
          <dgm:bulletEnabled val="1"/>
        </dgm:presLayoutVars>
      </dgm:prSet>
      <dgm:spPr/>
    </dgm:pt>
  </dgm:ptLst>
  <dgm:cxnLst>
    <dgm:cxn modelId="{B47CED0E-D989-47B3-81E0-24EF48003CEF}" type="presOf" srcId="{FD567957-03CA-4CC6-9C8C-5F8238530777}" destId="{B26DF73D-F1B2-4ECD-97DC-4B52CB750EB5}" srcOrd="0" destOrd="0" presId="urn:microsoft.com/office/officeart/2005/8/layout/default"/>
    <dgm:cxn modelId="{61A55A26-69A9-422E-84CE-B5979F544ABE}" srcId="{58DB650B-1A87-4D18-B7CE-090269FD33F0}" destId="{8A24292C-FB44-4AD8-83A0-4B263CBFBCA3}" srcOrd="1" destOrd="0" parTransId="{960EE2B6-8B48-4DAD-88C4-B6EFD121D0BB}" sibTransId="{7E04861E-E3A9-414F-8B48-C729E3EDA79D}"/>
    <dgm:cxn modelId="{80024127-2A16-4017-9B4C-F2A8A184B2C2}" srcId="{58DB650B-1A87-4D18-B7CE-090269FD33F0}" destId="{D16760D8-A4C4-476C-B491-C96E4340BBDB}" srcOrd="6" destOrd="0" parTransId="{8A173A38-79E6-4872-9476-2FA452DB4704}" sibTransId="{04A7E2A8-9B7A-45BE-909C-4E3A59B6319C}"/>
    <dgm:cxn modelId="{CCFA6B2E-1ACC-42CA-8896-8F790D46CBD6}" type="presOf" srcId="{D16760D8-A4C4-476C-B491-C96E4340BBDB}" destId="{5A79FF0A-E3D4-4BFB-8FF0-2C3783C321C9}" srcOrd="0" destOrd="0" presId="urn:microsoft.com/office/officeart/2005/8/layout/default"/>
    <dgm:cxn modelId="{04565236-F3D0-4055-AD77-4FBB6EEF76A6}" type="presOf" srcId="{80D2ABCA-0BEF-442E-B93A-ED4E0F9E003B}" destId="{75D7C75D-094B-478B-87C5-58D950BEAC3C}" srcOrd="0" destOrd="0" presId="urn:microsoft.com/office/officeart/2005/8/layout/default"/>
    <dgm:cxn modelId="{98A71539-0CE9-4F08-AA6B-169BC4E1B6CD}" srcId="{58DB650B-1A87-4D18-B7CE-090269FD33F0}" destId="{80D2ABCA-0BEF-442E-B93A-ED4E0F9E003B}" srcOrd="2" destOrd="0" parTransId="{303D06E9-0BEB-4A9E-B572-B1F0E71EFC2B}" sibTransId="{2E99A580-2785-4453-B9C9-96F0E6C52DC1}"/>
    <dgm:cxn modelId="{A2596D61-2EE1-4450-AC24-5A8DB5620169}" srcId="{58DB650B-1A87-4D18-B7CE-090269FD33F0}" destId="{D090DD54-B805-45DD-AF2A-976705220EB6}" srcOrd="7" destOrd="0" parTransId="{416C6228-2170-499C-BA40-62D5C979B582}" sibTransId="{0A6BD380-8552-455B-8196-810301A045BF}"/>
    <dgm:cxn modelId="{AF77F66E-DC1D-4DD1-94A8-1BA0C7A06E06}" type="presOf" srcId="{A2C79F4E-0530-45E6-9452-CB2916964B70}" destId="{F0E56967-E36C-4897-A2AC-1D94EE9893A1}" srcOrd="0" destOrd="0" presId="urn:microsoft.com/office/officeart/2005/8/layout/default"/>
    <dgm:cxn modelId="{5E2FAC6F-9A37-46DE-ACD0-FFE877DE2421}" type="presOf" srcId="{D090DD54-B805-45DD-AF2A-976705220EB6}" destId="{F0BE54AC-6D82-4FDB-AA7A-5D5DB0F328A2}" srcOrd="0" destOrd="0" presId="urn:microsoft.com/office/officeart/2005/8/layout/default"/>
    <dgm:cxn modelId="{803DE774-4724-42BE-BA2E-15A97E721CB6}" srcId="{58DB650B-1A87-4D18-B7CE-090269FD33F0}" destId="{A163BD6A-AAF4-4C00-B1EA-3B57326E2E6E}" srcOrd="8" destOrd="0" parTransId="{4E0946FB-EE76-42FE-B95F-AB00F51E8217}" sibTransId="{DFF17A2D-94C6-4A39-9B93-FCA2712FF5DD}"/>
    <dgm:cxn modelId="{6CAF4379-C729-4CEA-8BD7-DBA88FBDEFE2}" type="presOf" srcId="{8A24292C-FB44-4AD8-83A0-4B263CBFBCA3}" destId="{3D59DE3B-6EED-4E69-BEF8-21EE16185BAD}" srcOrd="0" destOrd="0" presId="urn:microsoft.com/office/officeart/2005/8/layout/default"/>
    <dgm:cxn modelId="{A6F7395A-F913-4C89-9200-65B69C791C38}" type="presOf" srcId="{259D0D2F-DF33-47F8-AFFB-7701CB3D8E1C}" destId="{DC87D044-E085-4DDD-9A8B-7CB8510A4DF5}" srcOrd="0" destOrd="0" presId="urn:microsoft.com/office/officeart/2005/8/layout/default"/>
    <dgm:cxn modelId="{B3D62C8E-7B5B-4F85-A05D-59EE9AF0F29C}" type="presOf" srcId="{D37F5E15-7CB7-4E93-A6A0-4B5C7790C7AE}" destId="{6546BFD0-AD94-4133-BBEC-66FDFA306C7E}" srcOrd="0" destOrd="0" presId="urn:microsoft.com/office/officeart/2005/8/layout/default"/>
    <dgm:cxn modelId="{BCDFAA8E-D832-435E-BA2A-AF9289CC481A}" srcId="{58DB650B-1A87-4D18-B7CE-090269FD33F0}" destId="{FD567957-03CA-4CC6-9C8C-5F8238530777}" srcOrd="3" destOrd="0" parTransId="{095D8118-FF7C-42BE-B2C4-70B91897C199}" sibTransId="{813CE0D8-1603-4DB5-8F63-36EEA4D8559E}"/>
    <dgm:cxn modelId="{0C2B8393-CDE1-4D96-8000-1A5B13081FCE}" type="presOf" srcId="{A163BD6A-AAF4-4C00-B1EA-3B57326E2E6E}" destId="{91E88B1F-45FD-427C-A579-BEC788D60CFE}" srcOrd="0" destOrd="0" presId="urn:microsoft.com/office/officeart/2005/8/layout/default"/>
    <dgm:cxn modelId="{C603529D-1836-4EA7-9BFF-19BE81C9D70C}" srcId="{58DB650B-1A87-4D18-B7CE-090269FD33F0}" destId="{D37F5E15-7CB7-4E93-A6A0-4B5C7790C7AE}" srcOrd="4" destOrd="0" parTransId="{B01499E6-1A27-4669-A0DD-45B26273B2CA}" sibTransId="{418FF59D-6EFC-4CB4-98EB-41B8FBFAF3CB}"/>
    <dgm:cxn modelId="{29C813CD-E052-40A6-919B-E97B1842987E}" srcId="{58DB650B-1A87-4D18-B7CE-090269FD33F0}" destId="{A2C79F4E-0530-45E6-9452-CB2916964B70}" srcOrd="5" destOrd="0" parTransId="{0172ED93-2C85-4E91-BCC0-32A6A3E03C5C}" sibTransId="{07B5FDF9-A772-4D22-8C7F-CF6FA8F7A6B8}"/>
    <dgm:cxn modelId="{7F72B0E0-71BC-462B-8F05-3B0C46E41853}" type="presOf" srcId="{58DB650B-1A87-4D18-B7CE-090269FD33F0}" destId="{3D8E0393-A68E-4860-A4CB-2898F9275B6A}" srcOrd="0" destOrd="0" presId="urn:microsoft.com/office/officeart/2005/8/layout/default"/>
    <dgm:cxn modelId="{45FC46F2-3821-4571-ADC3-F21F91A7188C}" srcId="{58DB650B-1A87-4D18-B7CE-090269FD33F0}" destId="{259D0D2F-DF33-47F8-AFFB-7701CB3D8E1C}" srcOrd="0" destOrd="0" parTransId="{D84D2A45-337B-4028-8F9E-A1BDF734E4A3}" sibTransId="{1E663EDD-E1E7-4524-B7DA-D72BF0D1AD38}"/>
    <dgm:cxn modelId="{693D663E-23FB-4553-B6CE-7E448D868005}" type="presParOf" srcId="{3D8E0393-A68E-4860-A4CB-2898F9275B6A}" destId="{DC87D044-E085-4DDD-9A8B-7CB8510A4DF5}" srcOrd="0" destOrd="0" presId="urn:microsoft.com/office/officeart/2005/8/layout/default"/>
    <dgm:cxn modelId="{E80F04A6-E20E-47AA-A265-A9D9CFDD2397}" type="presParOf" srcId="{3D8E0393-A68E-4860-A4CB-2898F9275B6A}" destId="{68AEA393-6BD2-4610-AE6B-B12FEA7526D7}" srcOrd="1" destOrd="0" presId="urn:microsoft.com/office/officeart/2005/8/layout/default"/>
    <dgm:cxn modelId="{5D7CC608-D562-49CE-AE16-642763E1CB44}" type="presParOf" srcId="{3D8E0393-A68E-4860-A4CB-2898F9275B6A}" destId="{3D59DE3B-6EED-4E69-BEF8-21EE16185BAD}" srcOrd="2" destOrd="0" presId="urn:microsoft.com/office/officeart/2005/8/layout/default"/>
    <dgm:cxn modelId="{4D933F56-8358-4ADF-B574-C4458628B668}" type="presParOf" srcId="{3D8E0393-A68E-4860-A4CB-2898F9275B6A}" destId="{CAAF493E-D187-40D7-9D15-BDD56D2E4982}" srcOrd="3" destOrd="0" presId="urn:microsoft.com/office/officeart/2005/8/layout/default"/>
    <dgm:cxn modelId="{16AD5620-650F-4441-B408-2A3393D3BED5}" type="presParOf" srcId="{3D8E0393-A68E-4860-A4CB-2898F9275B6A}" destId="{75D7C75D-094B-478B-87C5-58D950BEAC3C}" srcOrd="4" destOrd="0" presId="urn:microsoft.com/office/officeart/2005/8/layout/default"/>
    <dgm:cxn modelId="{62F30F21-ED2C-45A7-877E-369AA40D005E}" type="presParOf" srcId="{3D8E0393-A68E-4860-A4CB-2898F9275B6A}" destId="{6703CEB5-F7E9-4007-939F-1735A5F58048}" srcOrd="5" destOrd="0" presId="urn:microsoft.com/office/officeart/2005/8/layout/default"/>
    <dgm:cxn modelId="{F971C312-20AC-4DDC-A2B7-DF1E6C5B2E54}" type="presParOf" srcId="{3D8E0393-A68E-4860-A4CB-2898F9275B6A}" destId="{B26DF73D-F1B2-4ECD-97DC-4B52CB750EB5}" srcOrd="6" destOrd="0" presId="urn:microsoft.com/office/officeart/2005/8/layout/default"/>
    <dgm:cxn modelId="{A7E5D361-9CD5-4A2C-89ED-91C22D295539}" type="presParOf" srcId="{3D8E0393-A68E-4860-A4CB-2898F9275B6A}" destId="{3A2003BB-0240-4443-A533-CE709F9D9906}" srcOrd="7" destOrd="0" presId="urn:microsoft.com/office/officeart/2005/8/layout/default"/>
    <dgm:cxn modelId="{8E59A17A-EDD1-44DD-A00C-0C0C62C5DC32}" type="presParOf" srcId="{3D8E0393-A68E-4860-A4CB-2898F9275B6A}" destId="{6546BFD0-AD94-4133-BBEC-66FDFA306C7E}" srcOrd="8" destOrd="0" presId="urn:microsoft.com/office/officeart/2005/8/layout/default"/>
    <dgm:cxn modelId="{AABD51EC-2C8B-4454-80F0-0788C2988133}" type="presParOf" srcId="{3D8E0393-A68E-4860-A4CB-2898F9275B6A}" destId="{B9C3841C-4D7C-4B0D-925A-CB87DA58C9B3}" srcOrd="9" destOrd="0" presId="urn:microsoft.com/office/officeart/2005/8/layout/default"/>
    <dgm:cxn modelId="{DE5E33E9-D15A-437F-AB17-3F4108BC8889}" type="presParOf" srcId="{3D8E0393-A68E-4860-A4CB-2898F9275B6A}" destId="{F0E56967-E36C-4897-A2AC-1D94EE9893A1}" srcOrd="10" destOrd="0" presId="urn:microsoft.com/office/officeart/2005/8/layout/default"/>
    <dgm:cxn modelId="{2F9810AD-17F9-49EF-ABDC-A8FD9D4A3B1C}" type="presParOf" srcId="{3D8E0393-A68E-4860-A4CB-2898F9275B6A}" destId="{2C1B427F-C55A-4AC5-BE58-2DB4BB9289B8}" srcOrd="11" destOrd="0" presId="urn:microsoft.com/office/officeart/2005/8/layout/default"/>
    <dgm:cxn modelId="{7BD1752D-EDA8-499D-A2DB-80371177C6B6}" type="presParOf" srcId="{3D8E0393-A68E-4860-A4CB-2898F9275B6A}" destId="{5A79FF0A-E3D4-4BFB-8FF0-2C3783C321C9}" srcOrd="12" destOrd="0" presId="urn:microsoft.com/office/officeart/2005/8/layout/default"/>
    <dgm:cxn modelId="{472D4EFC-B088-4602-AC48-834B860B14FE}" type="presParOf" srcId="{3D8E0393-A68E-4860-A4CB-2898F9275B6A}" destId="{1617A5BF-2C38-41D6-A9D3-6C18C42CF8BA}" srcOrd="13" destOrd="0" presId="urn:microsoft.com/office/officeart/2005/8/layout/default"/>
    <dgm:cxn modelId="{B969A02F-5708-4277-A1F3-8ACA985713AC}" type="presParOf" srcId="{3D8E0393-A68E-4860-A4CB-2898F9275B6A}" destId="{F0BE54AC-6D82-4FDB-AA7A-5D5DB0F328A2}" srcOrd="14" destOrd="0" presId="urn:microsoft.com/office/officeart/2005/8/layout/default"/>
    <dgm:cxn modelId="{34188180-3B29-41DA-9647-6A7C3603AD46}" type="presParOf" srcId="{3D8E0393-A68E-4860-A4CB-2898F9275B6A}" destId="{897A9469-1E0D-456D-B5BA-10293170A9FF}" srcOrd="15" destOrd="0" presId="urn:microsoft.com/office/officeart/2005/8/layout/default"/>
    <dgm:cxn modelId="{B062AE39-07EE-4BB3-B91F-254E14AB304B}" type="presParOf" srcId="{3D8E0393-A68E-4860-A4CB-2898F9275B6A}" destId="{91E88B1F-45FD-427C-A579-BEC788D60CFE}"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DB650B-1A87-4D18-B7CE-090269FD33F0}" type="doc">
      <dgm:prSet loTypeId="urn:microsoft.com/office/officeart/2005/8/layout/default" loCatId="list" qsTypeId="urn:microsoft.com/office/officeart/2005/8/quickstyle/simple5" qsCatId="simple" csTypeId="urn:microsoft.com/office/officeart/2005/8/colors/accent0_3" csCatId="mainScheme" phldr="1"/>
      <dgm:spPr/>
      <dgm:t>
        <a:bodyPr/>
        <a:lstStyle/>
        <a:p>
          <a:endParaRPr lang="en-US"/>
        </a:p>
      </dgm:t>
    </dgm:pt>
    <dgm:pt modelId="{259D0D2F-DF33-47F8-AFFB-7701CB3D8E1C}">
      <dgm:prSet/>
      <dgm:spPr>
        <a:gradFill rotWithShape="0">
          <a:gsLst>
            <a:gs pos="100000">
              <a:schemeClr val="accent1"/>
            </a:gs>
            <a:gs pos="100000">
              <a:schemeClr val="dk2">
                <a:hueOff val="0"/>
                <a:satOff val="0"/>
                <a:lumOff val="0"/>
                <a:alphaOff val="0"/>
                <a:lumMod val="99000"/>
                <a:satMod val="120000"/>
                <a:shade val="78000"/>
              </a:schemeClr>
            </a:gs>
          </a:gsLst>
        </a:gradFill>
      </dgm:spPr>
      <dgm:t>
        <a:bodyPr/>
        <a:lstStyle/>
        <a:p>
          <a:r>
            <a:rPr lang="en-US" dirty="0"/>
            <a:t>A single grant award shall not exceed $2,000,000</a:t>
          </a:r>
        </a:p>
      </dgm:t>
    </dgm:pt>
    <dgm:pt modelId="{1E663EDD-E1E7-4524-B7DA-D72BF0D1AD38}" type="sibTrans" cxnId="{45FC46F2-3821-4571-ADC3-F21F91A7188C}">
      <dgm:prSet/>
      <dgm:spPr/>
      <dgm:t>
        <a:bodyPr/>
        <a:lstStyle/>
        <a:p>
          <a:endParaRPr lang="en-US"/>
        </a:p>
      </dgm:t>
    </dgm:pt>
    <dgm:pt modelId="{D84D2A45-337B-4028-8F9E-A1BDF734E4A3}" type="parTrans" cxnId="{45FC46F2-3821-4571-ADC3-F21F91A7188C}">
      <dgm:prSet/>
      <dgm:spPr/>
      <dgm:t>
        <a:bodyPr/>
        <a:lstStyle/>
        <a:p>
          <a:endParaRPr lang="en-US"/>
        </a:p>
      </dgm:t>
    </dgm:pt>
    <dgm:pt modelId="{8A24292C-FB44-4AD8-83A0-4B263CBFBCA3}">
      <dgm:prSet/>
      <dgm:spPr>
        <a:gradFill rotWithShape="0">
          <a:gsLst>
            <a:gs pos="100000">
              <a:schemeClr val="accent1"/>
            </a:gs>
            <a:gs pos="10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gradFill>
      </dgm:spPr>
      <dgm:t>
        <a:bodyPr/>
        <a:lstStyle/>
        <a:p>
          <a:r>
            <a:rPr lang="en-US" dirty="0"/>
            <a:t>Legal Applicant</a:t>
          </a:r>
        </a:p>
        <a:p>
          <a:r>
            <a:rPr lang="en-US" dirty="0"/>
            <a:t> Internet Service Provider</a:t>
          </a:r>
        </a:p>
      </dgm:t>
    </dgm:pt>
    <dgm:pt modelId="{7E04861E-E3A9-414F-8B48-C729E3EDA79D}" type="sibTrans" cxnId="{61A55A26-69A9-422E-84CE-B5979F544ABE}">
      <dgm:prSet/>
      <dgm:spPr/>
      <dgm:t>
        <a:bodyPr/>
        <a:lstStyle/>
        <a:p>
          <a:endParaRPr lang="en-US"/>
        </a:p>
      </dgm:t>
    </dgm:pt>
    <dgm:pt modelId="{960EE2B6-8B48-4DAD-88C4-B6EFD121D0BB}" type="parTrans" cxnId="{61A55A26-69A9-422E-84CE-B5979F544ABE}">
      <dgm:prSet/>
      <dgm:spPr/>
      <dgm:t>
        <a:bodyPr/>
        <a:lstStyle/>
        <a:p>
          <a:endParaRPr lang="en-US"/>
        </a:p>
      </dgm:t>
    </dgm:pt>
    <dgm:pt modelId="{D37F5E15-7CB7-4E93-A6A0-4B5C7790C7AE}">
      <dgm:prSet/>
      <dgm:spPr>
        <a:gradFill rotWithShape="0">
          <a:gsLst>
            <a:gs pos="100000">
              <a:schemeClr val="accent1"/>
            </a:gs>
            <a:gs pos="100000">
              <a:schemeClr val="dk2">
                <a:hueOff val="0"/>
                <a:satOff val="0"/>
                <a:lumOff val="0"/>
                <a:alphaOff val="0"/>
                <a:lumMod val="99000"/>
                <a:satMod val="120000"/>
                <a:shade val="78000"/>
              </a:schemeClr>
            </a:gs>
          </a:gsLst>
        </a:gradFill>
      </dgm:spPr>
      <dgm:t>
        <a:bodyPr/>
        <a:lstStyle/>
        <a:p>
          <a:r>
            <a:rPr lang="en-US" dirty="0"/>
            <a:t>Matching funds required </a:t>
          </a:r>
        </a:p>
      </dgm:t>
    </dgm:pt>
    <dgm:pt modelId="{418FF59D-6EFC-4CB4-98EB-41B8FBFAF3CB}" type="sibTrans" cxnId="{C603529D-1836-4EA7-9BFF-19BE81C9D70C}">
      <dgm:prSet/>
      <dgm:spPr/>
      <dgm:t>
        <a:bodyPr/>
        <a:lstStyle/>
        <a:p>
          <a:endParaRPr lang="en-US"/>
        </a:p>
      </dgm:t>
    </dgm:pt>
    <dgm:pt modelId="{B01499E6-1A27-4669-A0DD-45B26273B2CA}" type="parTrans" cxnId="{C603529D-1836-4EA7-9BFF-19BE81C9D70C}">
      <dgm:prSet/>
      <dgm:spPr/>
      <dgm:t>
        <a:bodyPr/>
        <a:lstStyle/>
        <a:p>
          <a:endParaRPr lang="en-US"/>
        </a:p>
      </dgm:t>
    </dgm:pt>
    <dgm:pt modelId="{A2C79F4E-0530-45E6-9452-CB2916964B70}">
      <dgm:prSet/>
      <dgm:spPr>
        <a:gradFill rotWithShape="0">
          <a:gsLst>
            <a:gs pos="100000">
              <a:schemeClr val="accent1"/>
            </a:gs>
            <a:gs pos="10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gradFill>
      </dgm:spPr>
      <dgm:t>
        <a:bodyPr/>
        <a:lstStyle/>
        <a:p>
          <a:pPr algn="ctr"/>
          <a:r>
            <a:rPr lang="en-US" dirty="0"/>
            <a:t>5-Year Service Agreement </a:t>
          </a:r>
        </a:p>
        <a:p>
          <a:pPr algn="ctr"/>
          <a:r>
            <a:rPr lang="en-US" dirty="0"/>
            <a:t>(including deployment period)</a:t>
          </a:r>
        </a:p>
      </dgm:t>
    </dgm:pt>
    <dgm:pt modelId="{07B5FDF9-A772-4D22-8C7F-CF6FA8F7A6B8}" type="sibTrans" cxnId="{29C813CD-E052-40A6-919B-E97B1842987E}">
      <dgm:prSet/>
      <dgm:spPr/>
      <dgm:t>
        <a:bodyPr/>
        <a:lstStyle/>
        <a:p>
          <a:endParaRPr lang="en-US"/>
        </a:p>
      </dgm:t>
    </dgm:pt>
    <dgm:pt modelId="{0172ED93-2C85-4E91-BCC0-32A6A3E03C5C}" type="parTrans" cxnId="{29C813CD-E052-40A6-919B-E97B1842987E}">
      <dgm:prSet/>
      <dgm:spPr/>
      <dgm:t>
        <a:bodyPr/>
        <a:lstStyle/>
        <a:p>
          <a:endParaRPr lang="en-US"/>
        </a:p>
      </dgm:t>
    </dgm:pt>
    <dgm:pt modelId="{FD567957-03CA-4CC6-9C8C-5F8238530777}">
      <dgm:prSet/>
      <dgm:spPr>
        <a:gradFill rotWithShape="0">
          <a:gsLst>
            <a:gs pos="100000">
              <a:schemeClr val="accent1"/>
            </a:gs>
            <a:gs pos="100000">
              <a:schemeClr val="dk2">
                <a:hueOff val="0"/>
                <a:satOff val="0"/>
                <a:lumOff val="0"/>
                <a:alphaOff val="0"/>
                <a:lumMod val="99000"/>
                <a:satMod val="120000"/>
                <a:shade val="78000"/>
              </a:schemeClr>
            </a:gs>
          </a:gsLst>
        </a:gradFill>
      </dgm:spPr>
      <dgm:t>
        <a:bodyPr/>
        <a:lstStyle/>
        <a:p>
          <a:r>
            <a:rPr lang="en-US" dirty="0"/>
            <a:t>Provide minimum speeds of 10/1 </a:t>
          </a:r>
          <a:r>
            <a:rPr lang="en-US" dirty="0" err="1"/>
            <a:t>Mbps</a:t>
          </a:r>
          <a:endParaRPr lang="en-US" dirty="0"/>
        </a:p>
      </dgm:t>
    </dgm:pt>
    <dgm:pt modelId="{095D8118-FF7C-42BE-B2C4-70B91897C199}" type="parTrans" cxnId="{BCDFAA8E-D832-435E-BA2A-AF9289CC481A}">
      <dgm:prSet/>
      <dgm:spPr/>
      <dgm:t>
        <a:bodyPr/>
        <a:lstStyle/>
        <a:p>
          <a:endParaRPr lang="en-US"/>
        </a:p>
      </dgm:t>
    </dgm:pt>
    <dgm:pt modelId="{813CE0D8-1603-4DB5-8F63-36EEA4D8559E}" type="sibTrans" cxnId="{BCDFAA8E-D832-435E-BA2A-AF9289CC481A}">
      <dgm:prSet/>
      <dgm:spPr/>
      <dgm:t>
        <a:bodyPr/>
        <a:lstStyle/>
        <a:p>
          <a:endParaRPr lang="en-US"/>
        </a:p>
      </dgm:t>
    </dgm:pt>
    <dgm:pt modelId="{80D2ABCA-0BEF-442E-B93A-ED4E0F9E003B}">
      <dgm:prSet/>
      <dgm:spPr>
        <a:gradFill rotWithShape="0">
          <a:gsLst>
            <a:gs pos="100000">
              <a:schemeClr val="accent1"/>
            </a:gs>
            <a:gs pos="10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gradFill>
      </dgm:spPr>
      <dgm:t>
        <a:bodyPr/>
        <a:lstStyle/>
        <a:p>
          <a:r>
            <a:rPr lang="en-US" dirty="0"/>
            <a:t>Deployment of speeds of 25/3 </a:t>
          </a:r>
          <a:r>
            <a:rPr lang="en-US" dirty="0" err="1"/>
            <a:t>Mbps</a:t>
          </a:r>
          <a:r>
            <a:rPr lang="en-US" dirty="0"/>
            <a:t> or greater is encouraged</a:t>
          </a:r>
        </a:p>
      </dgm:t>
    </dgm:pt>
    <dgm:pt modelId="{303D06E9-0BEB-4A9E-B572-B1F0E71EFC2B}" type="parTrans" cxnId="{98A71539-0CE9-4F08-AA6B-169BC4E1B6CD}">
      <dgm:prSet/>
      <dgm:spPr/>
      <dgm:t>
        <a:bodyPr/>
        <a:lstStyle/>
        <a:p>
          <a:endParaRPr lang="en-US"/>
        </a:p>
      </dgm:t>
    </dgm:pt>
    <dgm:pt modelId="{2E99A580-2785-4453-B9C9-96F0E6C52DC1}" type="sibTrans" cxnId="{98A71539-0CE9-4F08-AA6B-169BC4E1B6CD}">
      <dgm:prSet/>
      <dgm:spPr/>
      <dgm:t>
        <a:bodyPr/>
        <a:lstStyle/>
        <a:p>
          <a:endParaRPr lang="en-US"/>
        </a:p>
      </dgm:t>
    </dgm:pt>
    <dgm:pt modelId="{D16760D8-A4C4-476C-B491-C96E4340BBDB}">
      <dgm:prSet/>
      <dgm:spPr>
        <a:gradFill rotWithShape="0">
          <a:gsLst>
            <a:gs pos="100000">
              <a:schemeClr val="accent1"/>
            </a:gs>
            <a:gs pos="100000">
              <a:schemeClr val="dk2">
                <a:hueOff val="0"/>
                <a:satOff val="0"/>
                <a:lumOff val="0"/>
                <a:alphaOff val="0"/>
                <a:lumMod val="99000"/>
                <a:satMod val="120000"/>
                <a:shade val="78000"/>
              </a:schemeClr>
            </a:gs>
          </a:gsLst>
        </a:gradFill>
      </dgm:spPr>
      <dgm:t>
        <a:bodyPr/>
        <a:lstStyle/>
        <a:p>
          <a:r>
            <a:rPr lang="en-US" dirty="0"/>
            <a:t>No more than one grant award per county with an exception*</a:t>
          </a:r>
        </a:p>
      </dgm:t>
    </dgm:pt>
    <dgm:pt modelId="{04A7E2A8-9B7A-45BE-909C-4E3A59B6319C}" type="sibTrans" cxnId="{80024127-2A16-4017-9B4C-F2A8A184B2C2}">
      <dgm:prSet/>
      <dgm:spPr/>
      <dgm:t>
        <a:bodyPr/>
        <a:lstStyle/>
        <a:p>
          <a:endParaRPr lang="en-US"/>
        </a:p>
      </dgm:t>
    </dgm:pt>
    <dgm:pt modelId="{8A173A38-79E6-4872-9476-2FA452DB4704}" type="parTrans" cxnId="{80024127-2A16-4017-9B4C-F2A8A184B2C2}">
      <dgm:prSet/>
      <dgm:spPr/>
      <dgm:t>
        <a:bodyPr/>
        <a:lstStyle/>
        <a:p>
          <a:endParaRPr lang="en-US"/>
        </a:p>
      </dgm:t>
    </dgm:pt>
    <dgm:pt modelId="{D090DD54-B805-45DD-AF2A-976705220EB6}">
      <dgm:prSet/>
      <dgm:spPr>
        <a:gradFill rotWithShape="0">
          <a:gsLst>
            <a:gs pos="100000">
              <a:schemeClr val="accent1"/>
            </a:gs>
            <a:gs pos="100000">
              <a:schemeClr val="dk2">
                <a:hueOff val="0"/>
                <a:satOff val="0"/>
                <a:lumOff val="0"/>
                <a:alphaOff val="0"/>
                <a:lumMod val="99000"/>
                <a:satMod val="120000"/>
                <a:shade val="78000"/>
              </a:schemeClr>
            </a:gs>
          </a:gsLst>
        </a:gradFill>
      </dgm:spPr>
      <dgm:t>
        <a:bodyPr/>
        <a:lstStyle/>
        <a:p>
          <a:r>
            <a:rPr lang="en-US" dirty="0"/>
            <a:t>Proposed projects only in Tier 1 Counties</a:t>
          </a:r>
        </a:p>
      </dgm:t>
    </dgm:pt>
    <dgm:pt modelId="{416C6228-2170-499C-BA40-62D5C979B582}" type="parTrans" cxnId="{A2596D61-2EE1-4450-AC24-5A8DB5620169}">
      <dgm:prSet/>
      <dgm:spPr/>
      <dgm:t>
        <a:bodyPr/>
        <a:lstStyle/>
        <a:p>
          <a:endParaRPr lang="en-US"/>
        </a:p>
      </dgm:t>
    </dgm:pt>
    <dgm:pt modelId="{0A6BD380-8552-455B-8196-810301A045BF}" type="sibTrans" cxnId="{A2596D61-2EE1-4450-AC24-5A8DB5620169}">
      <dgm:prSet/>
      <dgm:spPr/>
      <dgm:t>
        <a:bodyPr/>
        <a:lstStyle/>
        <a:p>
          <a:endParaRPr lang="en-US"/>
        </a:p>
      </dgm:t>
    </dgm:pt>
    <dgm:pt modelId="{A163BD6A-AAF4-4C00-B1EA-3B57326E2E6E}">
      <dgm:prSet/>
      <dgm:spPr>
        <a:gradFill rotWithShape="0">
          <a:gsLst>
            <a:gs pos="100000">
              <a:schemeClr val="accent1"/>
            </a:gs>
            <a:gs pos="100000">
              <a:schemeClr val="dk2">
                <a:hueOff val="0"/>
                <a:satOff val="0"/>
                <a:lumOff val="0"/>
                <a:alphaOff val="0"/>
                <a:lumMod val="99000"/>
                <a:satMod val="120000"/>
                <a:shade val="78000"/>
              </a:schemeClr>
            </a:gs>
          </a:gsLst>
        </a:gradFill>
      </dgm:spPr>
      <dgm:t>
        <a:bodyPr/>
        <a:lstStyle/>
        <a:p>
          <a:r>
            <a:rPr lang="en-US" dirty="0"/>
            <a:t>Proposed project areas must have less than 10/1 </a:t>
          </a:r>
          <a:r>
            <a:rPr lang="en-US" dirty="0" err="1"/>
            <a:t>Mbs</a:t>
          </a:r>
          <a:endParaRPr lang="en-US" dirty="0"/>
        </a:p>
      </dgm:t>
    </dgm:pt>
    <dgm:pt modelId="{4E0946FB-EE76-42FE-B95F-AB00F51E8217}" type="parTrans" cxnId="{803DE774-4724-42BE-BA2E-15A97E721CB6}">
      <dgm:prSet/>
      <dgm:spPr/>
      <dgm:t>
        <a:bodyPr/>
        <a:lstStyle/>
        <a:p>
          <a:endParaRPr lang="en-US"/>
        </a:p>
      </dgm:t>
    </dgm:pt>
    <dgm:pt modelId="{DFF17A2D-94C6-4A39-9B93-FCA2712FF5DD}" type="sibTrans" cxnId="{803DE774-4724-42BE-BA2E-15A97E721CB6}">
      <dgm:prSet/>
      <dgm:spPr/>
      <dgm:t>
        <a:bodyPr/>
        <a:lstStyle/>
        <a:p>
          <a:endParaRPr lang="en-US"/>
        </a:p>
      </dgm:t>
    </dgm:pt>
    <dgm:pt modelId="{3D8E0393-A68E-4860-A4CB-2898F9275B6A}" type="pres">
      <dgm:prSet presAssocID="{58DB650B-1A87-4D18-B7CE-090269FD33F0}" presName="diagram" presStyleCnt="0">
        <dgm:presLayoutVars>
          <dgm:dir/>
          <dgm:resizeHandles val="exact"/>
        </dgm:presLayoutVars>
      </dgm:prSet>
      <dgm:spPr/>
    </dgm:pt>
    <dgm:pt modelId="{DC87D044-E085-4DDD-9A8B-7CB8510A4DF5}" type="pres">
      <dgm:prSet presAssocID="{259D0D2F-DF33-47F8-AFFB-7701CB3D8E1C}" presName="node" presStyleLbl="node1" presStyleIdx="0" presStyleCnt="9" custLinFactX="100000" custLinFactY="14516" custLinFactNeighborX="119796" custLinFactNeighborY="100000">
        <dgm:presLayoutVars>
          <dgm:bulletEnabled val="1"/>
        </dgm:presLayoutVars>
      </dgm:prSet>
      <dgm:spPr/>
    </dgm:pt>
    <dgm:pt modelId="{68AEA393-6BD2-4610-AE6B-B12FEA7526D7}" type="pres">
      <dgm:prSet presAssocID="{1E663EDD-E1E7-4524-B7DA-D72BF0D1AD38}" presName="sibTrans" presStyleCnt="0"/>
      <dgm:spPr/>
    </dgm:pt>
    <dgm:pt modelId="{3D59DE3B-6EED-4E69-BEF8-21EE16185BAD}" type="pres">
      <dgm:prSet presAssocID="{8A24292C-FB44-4AD8-83A0-4B263CBFBCA3}" presName="node" presStyleLbl="node1" presStyleIdx="1" presStyleCnt="9" custLinFactX="-11991" custLinFactNeighborX="-100000" custLinFactNeighborY="2285">
        <dgm:presLayoutVars>
          <dgm:bulletEnabled val="1"/>
        </dgm:presLayoutVars>
      </dgm:prSet>
      <dgm:spPr/>
    </dgm:pt>
    <dgm:pt modelId="{CAAF493E-D187-40D7-9D15-BDD56D2E4982}" type="pres">
      <dgm:prSet presAssocID="{7E04861E-E3A9-414F-8B48-C729E3EDA79D}" presName="sibTrans" presStyleCnt="0"/>
      <dgm:spPr/>
    </dgm:pt>
    <dgm:pt modelId="{75D7C75D-094B-478B-87C5-58D950BEAC3C}" type="pres">
      <dgm:prSet presAssocID="{80D2ABCA-0BEF-442E-B93A-ED4E0F9E003B}" presName="node" presStyleLbl="node1" presStyleIdx="2" presStyleCnt="9" custLinFactX="-100000" custLinFactY="100000" custLinFactNeighborX="-119675" custLinFactNeighborY="132975">
        <dgm:presLayoutVars>
          <dgm:bulletEnabled val="1"/>
        </dgm:presLayoutVars>
      </dgm:prSet>
      <dgm:spPr/>
    </dgm:pt>
    <dgm:pt modelId="{6703CEB5-F7E9-4007-939F-1735A5F58048}" type="pres">
      <dgm:prSet presAssocID="{2E99A580-2785-4453-B9C9-96F0E6C52DC1}" presName="sibTrans" presStyleCnt="0"/>
      <dgm:spPr/>
    </dgm:pt>
    <dgm:pt modelId="{B26DF73D-F1B2-4ECD-97DC-4B52CB750EB5}" type="pres">
      <dgm:prSet presAssocID="{FD567957-03CA-4CC6-9C8C-5F8238530777}" presName="node" presStyleLbl="node1" presStyleIdx="3" presStyleCnt="9" custLinFactNeighborX="-1329" custLinFactNeighborY="-2150">
        <dgm:presLayoutVars>
          <dgm:bulletEnabled val="1"/>
        </dgm:presLayoutVars>
      </dgm:prSet>
      <dgm:spPr/>
    </dgm:pt>
    <dgm:pt modelId="{3A2003BB-0240-4443-A533-CE709F9D9906}" type="pres">
      <dgm:prSet presAssocID="{813CE0D8-1603-4DB5-8F63-36EEA4D8559E}" presName="sibTrans" presStyleCnt="0"/>
      <dgm:spPr/>
    </dgm:pt>
    <dgm:pt modelId="{6546BFD0-AD94-4133-BBEC-66FDFA306C7E}" type="pres">
      <dgm:prSet presAssocID="{D37F5E15-7CB7-4E93-A6A0-4B5C7790C7AE}" presName="node" presStyleLbl="node1" presStyleIdx="4" presStyleCnt="9">
        <dgm:presLayoutVars>
          <dgm:bulletEnabled val="1"/>
        </dgm:presLayoutVars>
      </dgm:prSet>
      <dgm:spPr/>
    </dgm:pt>
    <dgm:pt modelId="{B9C3841C-4D7C-4B0D-925A-CB87DA58C9B3}" type="pres">
      <dgm:prSet presAssocID="{418FF59D-6EFC-4CB4-98EB-41B8FBFAF3CB}" presName="sibTrans" presStyleCnt="0"/>
      <dgm:spPr/>
    </dgm:pt>
    <dgm:pt modelId="{F0E56967-E36C-4897-A2AC-1D94EE9893A1}" type="pres">
      <dgm:prSet presAssocID="{A2C79F4E-0530-45E6-9452-CB2916964B70}" presName="node" presStyleLbl="node1" presStyleIdx="5" presStyleCnt="9" custLinFactY="17051" custLinFactNeighborX="-325" custLinFactNeighborY="100000">
        <dgm:presLayoutVars>
          <dgm:bulletEnabled val="1"/>
        </dgm:presLayoutVars>
      </dgm:prSet>
      <dgm:spPr/>
    </dgm:pt>
    <dgm:pt modelId="{2C1B427F-C55A-4AC5-BE58-2DB4BB9289B8}" type="pres">
      <dgm:prSet presAssocID="{07B5FDF9-A772-4D22-8C7F-CF6FA8F7A6B8}" presName="sibTrans" presStyleCnt="0"/>
      <dgm:spPr/>
    </dgm:pt>
    <dgm:pt modelId="{5A79FF0A-E3D4-4BFB-8FF0-2C3783C321C9}" type="pres">
      <dgm:prSet presAssocID="{D16760D8-A4C4-476C-B491-C96E4340BBDB}" presName="node" presStyleLbl="node1" presStyleIdx="6" presStyleCnt="9" custLinFactX="10000" custLinFactNeighborX="100000" custLinFactNeighborY="-201">
        <dgm:presLayoutVars>
          <dgm:bulletEnabled val="1"/>
        </dgm:presLayoutVars>
      </dgm:prSet>
      <dgm:spPr/>
    </dgm:pt>
    <dgm:pt modelId="{1617A5BF-2C38-41D6-A9D3-6C18C42CF8BA}" type="pres">
      <dgm:prSet presAssocID="{04A7E2A8-9B7A-45BE-909C-4E3A59B6319C}" presName="sibTrans" presStyleCnt="0"/>
      <dgm:spPr/>
    </dgm:pt>
    <dgm:pt modelId="{F0BE54AC-6D82-4FDB-AA7A-5D5DB0F328A2}" type="pres">
      <dgm:prSet presAssocID="{D090DD54-B805-45DD-AF2A-976705220EB6}" presName="node" presStyleLbl="node1" presStyleIdx="7" presStyleCnt="9" custLinFactY="-100000" custLinFactNeighborX="0" custLinFactNeighborY="-131049">
        <dgm:presLayoutVars>
          <dgm:bulletEnabled val="1"/>
        </dgm:presLayoutVars>
      </dgm:prSet>
      <dgm:spPr/>
    </dgm:pt>
    <dgm:pt modelId="{897A9469-1E0D-456D-B5BA-10293170A9FF}" type="pres">
      <dgm:prSet presAssocID="{0A6BD380-8552-455B-8196-810301A045BF}" presName="sibTrans" presStyleCnt="0"/>
      <dgm:spPr/>
    </dgm:pt>
    <dgm:pt modelId="{91E88B1F-45FD-427C-A579-BEC788D60CFE}" type="pres">
      <dgm:prSet presAssocID="{A163BD6A-AAF4-4C00-B1EA-3B57326E2E6E}" presName="node" presStyleLbl="node1" presStyleIdx="8" presStyleCnt="9" custLinFactY="-100000" custLinFactNeighborX="-947" custLinFactNeighborY="-134081">
        <dgm:presLayoutVars>
          <dgm:bulletEnabled val="1"/>
        </dgm:presLayoutVars>
      </dgm:prSet>
      <dgm:spPr/>
    </dgm:pt>
  </dgm:ptLst>
  <dgm:cxnLst>
    <dgm:cxn modelId="{B47CED0E-D989-47B3-81E0-24EF48003CEF}" type="presOf" srcId="{FD567957-03CA-4CC6-9C8C-5F8238530777}" destId="{B26DF73D-F1B2-4ECD-97DC-4B52CB750EB5}" srcOrd="0" destOrd="0" presId="urn:microsoft.com/office/officeart/2005/8/layout/default"/>
    <dgm:cxn modelId="{61A55A26-69A9-422E-84CE-B5979F544ABE}" srcId="{58DB650B-1A87-4D18-B7CE-090269FD33F0}" destId="{8A24292C-FB44-4AD8-83A0-4B263CBFBCA3}" srcOrd="1" destOrd="0" parTransId="{960EE2B6-8B48-4DAD-88C4-B6EFD121D0BB}" sibTransId="{7E04861E-E3A9-414F-8B48-C729E3EDA79D}"/>
    <dgm:cxn modelId="{80024127-2A16-4017-9B4C-F2A8A184B2C2}" srcId="{58DB650B-1A87-4D18-B7CE-090269FD33F0}" destId="{D16760D8-A4C4-476C-B491-C96E4340BBDB}" srcOrd="6" destOrd="0" parTransId="{8A173A38-79E6-4872-9476-2FA452DB4704}" sibTransId="{04A7E2A8-9B7A-45BE-909C-4E3A59B6319C}"/>
    <dgm:cxn modelId="{CCFA6B2E-1ACC-42CA-8896-8F790D46CBD6}" type="presOf" srcId="{D16760D8-A4C4-476C-B491-C96E4340BBDB}" destId="{5A79FF0A-E3D4-4BFB-8FF0-2C3783C321C9}" srcOrd="0" destOrd="0" presId="urn:microsoft.com/office/officeart/2005/8/layout/default"/>
    <dgm:cxn modelId="{04565236-F3D0-4055-AD77-4FBB6EEF76A6}" type="presOf" srcId="{80D2ABCA-0BEF-442E-B93A-ED4E0F9E003B}" destId="{75D7C75D-094B-478B-87C5-58D950BEAC3C}" srcOrd="0" destOrd="0" presId="urn:microsoft.com/office/officeart/2005/8/layout/default"/>
    <dgm:cxn modelId="{98A71539-0CE9-4F08-AA6B-169BC4E1B6CD}" srcId="{58DB650B-1A87-4D18-B7CE-090269FD33F0}" destId="{80D2ABCA-0BEF-442E-B93A-ED4E0F9E003B}" srcOrd="2" destOrd="0" parTransId="{303D06E9-0BEB-4A9E-B572-B1F0E71EFC2B}" sibTransId="{2E99A580-2785-4453-B9C9-96F0E6C52DC1}"/>
    <dgm:cxn modelId="{A2596D61-2EE1-4450-AC24-5A8DB5620169}" srcId="{58DB650B-1A87-4D18-B7CE-090269FD33F0}" destId="{D090DD54-B805-45DD-AF2A-976705220EB6}" srcOrd="7" destOrd="0" parTransId="{416C6228-2170-499C-BA40-62D5C979B582}" sibTransId="{0A6BD380-8552-455B-8196-810301A045BF}"/>
    <dgm:cxn modelId="{AF77F66E-DC1D-4DD1-94A8-1BA0C7A06E06}" type="presOf" srcId="{A2C79F4E-0530-45E6-9452-CB2916964B70}" destId="{F0E56967-E36C-4897-A2AC-1D94EE9893A1}" srcOrd="0" destOrd="0" presId="urn:microsoft.com/office/officeart/2005/8/layout/default"/>
    <dgm:cxn modelId="{5E2FAC6F-9A37-46DE-ACD0-FFE877DE2421}" type="presOf" srcId="{D090DD54-B805-45DD-AF2A-976705220EB6}" destId="{F0BE54AC-6D82-4FDB-AA7A-5D5DB0F328A2}" srcOrd="0" destOrd="0" presId="urn:microsoft.com/office/officeart/2005/8/layout/default"/>
    <dgm:cxn modelId="{803DE774-4724-42BE-BA2E-15A97E721CB6}" srcId="{58DB650B-1A87-4D18-B7CE-090269FD33F0}" destId="{A163BD6A-AAF4-4C00-B1EA-3B57326E2E6E}" srcOrd="8" destOrd="0" parTransId="{4E0946FB-EE76-42FE-B95F-AB00F51E8217}" sibTransId="{DFF17A2D-94C6-4A39-9B93-FCA2712FF5DD}"/>
    <dgm:cxn modelId="{6CAF4379-C729-4CEA-8BD7-DBA88FBDEFE2}" type="presOf" srcId="{8A24292C-FB44-4AD8-83A0-4B263CBFBCA3}" destId="{3D59DE3B-6EED-4E69-BEF8-21EE16185BAD}" srcOrd="0" destOrd="0" presId="urn:microsoft.com/office/officeart/2005/8/layout/default"/>
    <dgm:cxn modelId="{A6F7395A-F913-4C89-9200-65B69C791C38}" type="presOf" srcId="{259D0D2F-DF33-47F8-AFFB-7701CB3D8E1C}" destId="{DC87D044-E085-4DDD-9A8B-7CB8510A4DF5}" srcOrd="0" destOrd="0" presId="urn:microsoft.com/office/officeart/2005/8/layout/default"/>
    <dgm:cxn modelId="{B3D62C8E-7B5B-4F85-A05D-59EE9AF0F29C}" type="presOf" srcId="{D37F5E15-7CB7-4E93-A6A0-4B5C7790C7AE}" destId="{6546BFD0-AD94-4133-BBEC-66FDFA306C7E}" srcOrd="0" destOrd="0" presId="urn:microsoft.com/office/officeart/2005/8/layout/default"/>
    <dgm:cxn modelId="{BCDFAA8E-D832-435E-BA2A-AF9289CC481A}" srcId="{58DB650B-1A87-4D18-B7CE-090269FD33F0}" destId="{FD567957-03CA-4CC6-9C8C-5F8238530777}" srcOrd="3" destOrd="0" parTransId="{095D8118-FF7C-42BE-B2C4-70B91897C199}" sibTransId="{813CE0D8-1603-4DB5-8F63-36EEA4D8559E}"/>
    <dgm:cxn modelId="{0C2B8393-CDE1-4D96-8000-1A5B13081FCE}" type="presOf" srcId="{A163BD6A-AAF4-4C00-B1EA-3B57326E2E6E}" destId="{91E88B1F-45FD-427C-A579-BEC788D60CFE}" srcOrd="0" destOrd="0" presId="urn:microsoft.com/office/officeart/2005/8/layout/default"/>
    <dgm:cxn modelId="{C603529D-1836-4EA7-9BFF-19BE81C9D70C}" srcId="{58DB650B-1A87-4D18-B7CE-090269FD33F0}" destId="{D37F5E15-7CB7-4E93-A6A0-4B5C7790C7AE}" srcOrd="4" destOrd="0" parTransId="{B01499E6-1A27-4669-A0DD-45B26273B2CA}" sibTransId="{418FF59D-6EFC-4CB4-98EB-41B8FBFAF3CB}"/>
    <dgm:cxn modelId="{29C813CD-E052-40A6-919B-E97B1842987E}" srcId="{58DB650B-1A87-4D18-B7CE-090269FD33F0}" destId="{A2C79F4E-0530-45E6-9452-CB2916964B70}" srcOrd="5" destOrd="0" parTransId="{0172ED93-2C85-4E91-BCC0-32A6A3E03C5C}" sibTransId="{07B5FDF9-A772-4D22-8C7F-CF6FA8F7A6B8}"/>
    <dgm:cxn modelId="{7F72B0E0-71BC-462B-8F05-3B0C46E41853}" type="presOf" srcId="{58DB650B-1A87-4D18-B7CE-090269FD33F0}" destId="{3D8E0393-A68E-4860-A4CB-2898F9275B6A}" srcOrd="0" destOrd="0" presId="urn:microsoft.com/office/officeart/2005/8/layout/default"/>
    <dgm:cxn modelId="{45FC46F2-3821-4571-ADC3-F21F91A7188C}" srcId="{58DB650B-1A87-4D18-B7CE-090269FD33F0}" destId="{259D0D2F-DF33-47F8-AFFB-7701CB3D8E1C}" srcOrd="0" destOrd="0" parTransId="{D84D2A45-337B-4028-8F9E-A1BDF734E4A3}" sibTransId="{1E663EDD-E1E7-4524-B7DA-D72BF0D1AD38}"/>
    <dgm:cxn modelId="{693D663E-23FB-4553-B6CE-7E448D868005}" type="presParOf" srcId="{3D8E0393-A68E-4860-A4CB-2898F9275B6A}" destId="{DC87D044-E085-4DDD-9A8B-7CB8510A4DF5}" srcOrd="0" destOrd="0" presId="urn:microsoft.com/office/officeart/2005/8/layout/default"/>
    <dgm:cxn modelId="{E80F04A6-E20E-47AA-A265-A9D9CFDD2397}" type="presParOf" srcId="{3D8E0393-A68E-4860-A4CB-2898F9275B6A}" destId="{68AEA393-6BD2-4610-AE6B-B12FEA7526D7}" srcOrd="1" destOrd="0" presId="urn:microsoft.com/office/officeart/2005/8/layout/default"/>
    <dgm:cxn modelId="{5D7CC608-D562-49CE-AE16-642763E1CB44}" type="presParOf" srcId="{3D8E0393-A68E-4860-A4CB-2898F9275B6A}" destId="{3D59DE3B-6EED-4E69-BEF8-21EE16185BAD}" srcOrd="2" destOrd="0" presId="urn:microsoft.com/office/officeart/2005/8/layout/default"/>
    <dgm:cxn modelId="{4D933F56-8358-4ADF-B574-C4458628B668}" type="presParOf" srcId="{3D8E0393-A68E-4860-A4CB-2898F9275B6A}" destId="{CAAF493E-D187-40D7-9D15-BDD56D2E4982}" srcOrd="3" destOrd="0" presId="urn:microsoft.com/office/officeart/2005/8/layout/default"/>
    <dgm:cxn modelId="{16AD5620-650F-4441-B408-2A3393D3BED5}" type="presParOf" srcId="{3D8E0393-A68E-4860-A4CB-2898F9275B6A}" destId="{75D7C75D-094B-478B-87C5-58D950BEAC3C}" srcOrd="4" destOrd="0" presId="urn:microsoft.com/office/officeart/2005/8/layout/default"/>
    <dgm:cxn modelId="{62F30F21-ED2C-45A7-877E-369AA40D005E}" type="presParOf" srcId="{3D8E0393-A68E-4860-A4CB-2898F9275B6A}" destId="{6703CEB5-F7E9-4007-939F-1735A5F58048}" srcOrd="5" destOrd="0" presId="urn:microsoft.com/office/officeart/2005/8/layout/default"/>
    <dgm:cxn modelId="{F971C312-20AC-4DDC-A2B7-DF1E6C5B2E54}" type="presParOf" srcId="{3D8E0393-A68E-4860-A4CB-2898F9275B6A}" destId="{B26DF73D-F1B2-4ECD-97DC-4B52CB750EB5}" srcOrd="6" destOrd="0" presId="urn:microsoft.com/office/officeart/2005/8/layout/default"/>
    <dgm:cxn modelId="{A7E5D361-9CD5-4A2C-89ED-91C22D295539}" type="presParOf" srcId="{3D8E0393-A68E-4860-A4CB-2898F9275B6A}" destId="{3A2003BB-0240-4443-A533-CE709F9D9906}" srcOrd="7" destOrd="0" presId="urn:microsoft.com/office/officeart/2005/8/layout/default"/>
    <dgm:cxn modelId="{8E59A17A-EDD1-44DD-A00C-0C0C62C5DC32}" type="presParOf" srcId="{3D8E0393-A68E-4860-A4CB-2898F9275B6A}" destId="{6546BFD0-AD94-4133-BBEC-66FDFA306C7E}" srcOrd="8" destOrd="0" presId="urn:microsoft.com/office/officeart/2005/8/layout/default"/>
    <dgm:cxn modelId="{AABD51EC-2C8B-4454-80F0-0788C2988133}" type="presParOf" srcId="{3D8E0393-A68E-4860-A4CB-2898F9275B6A}" destId="{B9C3841C-4D7C-4B0D-925A-CB87DA58C9B3}" srcOrd="9" destOrd="0" presId="urn:microsoft.com/office/officeart/2005/8/layout/default"/>
    <dgm:cxn modelId="{DE5E33E9-D15A-437F-AB17-3F4108BC8889}" type="presParOf" srcId="{3D8E0393-A68E-4860-A4CB-2898F9275B6A}" destId="{F0E56967-E36C-4897-A2AC-1D94EE9893A1}" srcOrd="10" destOrd="0" presId="urn:microsoft.com/office/officeart/2005/8/layout/default"/>
    <dgm:cxn modelId="{2F9810AD-17F9-49EF-ABDC-A8FD9D4A3B1C}" type="presParOf" srcId="{3D8E0393-A68E-4860-A4CB-2898F9275B6A}" destId="{2C1B427F-C55A-4AC5-BE58-2DB4BB9289B8}" srcOrd="11" destOrd="0" presId="urn:microsoft.com/office/officeart/2005/8/layout/default"/>
    <dgm:cxn modelId="{7BD1752D-EDA8-499D-A2DB-80371177C6B6}" type="presParOf" srcId="{3D8E0393-A68E-4860-A4CB-2898F9275B6A}" destId="{5A79FF0A-E3D4-4BFB-8FF0-2C3783C321C9}" srcOrd="12" destOrd="0" presId="urn:microsoft.com/office/officeart/2005/8/layout/default"/>
    <dgm:cxn modelId="{472D4EFC-B088-4602-AC48-834B860B14FE}" type="presParOf" srcId="{3D8E0393-A68E-4860-A4CB-2898F9275B6A}" destId="{1617A5BF-2C38-41D6-A9D3-6C18C42CF8BA}" srcOrd="13" destOrd="0" presId="urn:microsoft.com/office/officeart/2005/8/layout/default"/>
    <dgm:cxn modelId="{B969A02F-5708-4277-A1F3-8ACA985713AC}" type="presParOf" srcId="{3D8E0393-A68E-4860-A4CB-2898F9275B6A}" destId="{F0BE54AC-6D82-4FDB-AA7A-5D5DB0F328A2}" srcOrd="14" destOrd="0" presId="urn:microsoft.com/office/officeart/2005/8/layout/default"/>
    <dgm:cxn modelId="{34188180-3B29-41DA-9647-6A7C3603AD46}" type="presParOf" srcId="{3D8E0393-A68E-4860-A4CB-2898F9275B6A}" destId="{897A9469-1E0D-456D-B5BA-10293170A9FF}" srcOrd="15" destOrd="0" presId="urn:microsoft.com/office/officeart/2005/8/layout/default"/>
    <dgm:cxn modelId="{B062AE39-07EE-4BB3-B91F-254E14AB304B}" type="presParOf" srcId="{3D8E0393-A68E-4860-A4CB-2898F9275B6A}" destId="{91E88B1F-45FD-427C-A579-BEC788D60CFE}"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F99B2C-C45B-41C8-A05B-A9F52B4CD70E}" type="doc">
      <dgm:prSet loTypeId="urn:microsoft.com/office/officeart/2005/8/layout/hList1" loCatId="list" qsTypeId="urn:microsoft.com/office/officeart/2005/8/quickstyle/simple5" qsCatId="simple" csTypeId="urn:microsoft.com/office/officeart/2005/8/colors/accent1_3" csCatId="accent1" phldr="1"/>
      <dgm:spPr/>
      <dgm:t>
        <a:bodyPr/>
        <a:lstStyle/>
        <a:p>
          <a:endParaRPr lang="en-US"/>
        </a:p>
      </dgm:t>
    </dgm:pt>
    <dgm:pt modelId="{130A82DB-32D8-40D5-934C-EBFFC23D6EF5}">
      <dgm:prSet phldrT="[Text]"/>
      <dgm:spPr>
        <a:solidFill>
          <a:srgbClr val="3879AB"/>
        </a:solidFill>
      </dgm:spPr>
      <dgm:t>
        <a:bodyPr/>
        <a:lstStyle/>
        <a:p>
          <a:r>
            <a:rPr lang="en-US" dirty="0"/>
            <a:t>USDA </a:t>
          </a:r>
          <a:r>
            <a:rPr lang="en-US" dirty="0" err="1"/>
            <a:t>ReConnect</a:t>
          </a:r>
          <a:r>
            <a:rPr lang="en-US" dirty="0"/>
            <a:t> Loan and Grant Program</a:t>
          </a:r>
        </a:p>
      </dgm:t>
    </dgm:pt>
    <dgm:pt modelId="{94AB9959-827F-4E41-B3AA-B4B34549C0BC}" type="parTrans" cxnId="{2FA10CEC-0A20-4500-89FC-09790076D112}">
      <dgm:prSet/>
      <dgm:spPr/>
      <dgm:t>
        <a:bodyPr/>
        <a:lstStyle/>
        <a:p>
          <a:endParaRPr lang="en-US"/>
        </a:p>
      </dgm:t>
    </dgm:pt>
    <dgm:pt modelId="{3F02A360-34B9-4E79-A385-0A6D92420B23}" type="sibTrans" cxnId="{2FA10CEC-0A20-4500-89FC-09790076D112}">
      <dgm:prSet/>
      <dgm:spPr/>
      <dgm:t>
        <a:bodyPr/>
        <a:lstStyle/>
        <a:p>
          <a:endParaRPr lang="en-US"/>
        </a:p>
      </dgm:t>
    </dgm:pt>
    <dgm:pt modelId="{5A2B7F8B-28C3-4777-98C1-AFDD48C485D1}">
      <dgm:prSet phldrT="[Text]"/>
      <dgm:spPr>
        <a:solidFill>
          <a:srgbClr val="3879AB"/>
        </a:solidFill>
      </dgm:spPr>
      <dgm:t>
        <a:bodyPr/>
        <a:lstStyle/>
        <a:p>
          <a:r>
            <a:rPr lang="en-US" dirty="0">
              <a:solidFill>
                <a:schemeClr val="bg1"/>
              </a:solidFill>
            </a:rPr>
            <a:t>Grant only</a:t>
          </a:r>
        </a:p>
      </dgm:t>
    </dgm:pt>
    <dgm:pt modelId="{3074A215-85CF-4EC1-8C26-77E7B4B151F6}" type="parTrans" cxnId="{3E81BB5D-2E1D-4E4F-96A9-BFD3F5642743}">
      <dgm:prSet/>
      <dgm:spPr/>
      <dgm:t>
        <a:bodyPr/>
        <a:lstStyle/>
        <a:p>
          <a:endParaRPr lang="en-US"/>
        </a:p>
      </dgm:t>
    </dgm:pt>
    <dgm:pt modelId="{219DB448-8B0F-4268-8541-F0ECBA65C252}" type="sibTrans" cxnId="{3E81BB5D-2E1D-4E4F-96A9-BFD3F5642743}">
      <dgm:prSet/>
      <dgm:spPr/>
      <dgm:t>
        <a:bodyPr/>
        <a:lstStyle/>
        <a:p>
          <a:endParaRPr lang="en-US"/>
        </a:p>
      </dgm:t>
    </dgm:pt>
    <dgm:pt modelId="{B4AA6B01-8667-4D5E-A8DD-5AE4A8B2AE5E}">
      <dgm:prSet phldrT="[Text]"/>
      <dgm:spPr>
        <a:solidFill>
          <a:srgbClr val="3879AB">
            <a:alpha val="75000"/>
          </a:srgbClr>
        </a:solidFill>
      </dgm:spPr>
      <dgm:t>
        <a:bodyPr/>
        <a:lstStyle/>
        <a:p>
          <a:r>
            <a:rPr lang="en-US" dirty="0"/>
            <a:t>USDA-Rural Utilities Service</a:t>
          </a:r>
        </a:p>
      </dgm:t>
    </dgm:pt>
    <dgm:pt modelId="{2C2A0C01-8595-4053-BE66-6C72092A3BAE}" type="parTrans" cxnId="{EAB51173-E412-4188-9F30-91F8DD55E9A3}">
      <dgm:prSet/>
      <dgm:spPr/>
      <dgm:t>
        <a:bodyPr/>
        <a:lstStyle/>
        <a:p>
          <a:endParaRPr lang="en-US"/>
        </a:p>
      </dgm:t>
    </dgm:pt>
    <dgm:pt modelId="{444740E9-76DB-41F4-AC77-68B62B513360}" type="sibTrans" cxnId="{EAB51173-E412-4188-9F30-91F8DD55E9A3}">
      <dgm:prSet/>
      <dgm:spPr/>
      <dgm:t>
        <a:bodyPr/>
        <a:lstStyle/>
        <a:p>
          <a:endParaRPr lang="en-US"/>
        </a:p>
      </dgm:t>
    </dgm:pt>
    <dgm:pt modelId="{09CE5097-4412-4228-BF03-C6FC508497D6}">
      <dgm:prSet phldrT="[Text]"/>
      <dgm:spPr>
        <a:solidFill>
          <a:srgbClr val="3879AB">
            <a:alpha val="75000"/>
          </a:srgbClr>
        </a:solidFill>
      </dgm:spPr>
      <dgm:t>
        <a:bodyPr/>
        <a:lstStyle/>
        <a:p>
          <a:r>
            <a:rPr lang="en-US" dirty="0">
              <a:solidFill>
                <a:schemeClr val="bg1"/>
              </a:solidFill>
            </a:rPr>
            <a:t>Community Connect</a:t>
          </a:r>
        </a:p>
      </dgm:t>
    </dgm:pt>
    <dgm:pt modelId="{0E8C123C-8A03-40A6-907F-1344C335F7BC}" type="parTrans" cxnId="{0C1E3F8C-CA6F-4475-9A0D-61ED4D3CB4B0}">
      <dgm:prSet/>
      <dgm:spPr/>
      <dgm:t>
        <a:bodyPr/>
        <a:lstStyle/>
        <a:p>
          <a:endParaRPr lang="en-US"/>
        </a:p>
      </dgm:t>
    </dgm:pt>
    <dgm:pt modelId="{97781548-AADF-4942-AA48-ABBDE2597359}" type="sibTrans" cxnId="{0C1E3F8C-CA6F-4475-9A0D-61ED4D3CB4B0}">
      <dgm:prSet/>
      <dgm:spPr/>
      <dgm:t>
        <a:bodyPr/>
        <a:lstStyle/>
        <a:p>
          <a:endParaRPr lang="en-US"/>
        </a:p>
      </dgm:t>
    </dgm:pt>
    <dgm:pt modelId="{FD63F591-94EB-46AC-9B2E-8AC85A365211}">
      <dgm:prSet phldrT="[Text]"/>
      <dgm:spPr>
        <a:solidFill>
          <a:srgbClr val="3879AB">
            <a:alpha val="75000"/>
          </a:srgbClr>
        </a:solidFill>
      </dgm:spPr>
      <dgm:t>
        <a:bodyPr/>
        <a:lstStyle/>
        <a:p>
          <a:r>
            <a:rPr lang="en-US" dirty="0">
              <a:solidFill>
                <a:schemeClr val="bg1"/>
              </a:solidFill>
            </a:rPr>
            <a:t>Distance Learning and Telemedicine Grants</a:t>
          </a:r>
        </a:p>
      </dgm:t>
    </dgm:pt>
    <dgm:pt modelId="{D1CB953E-8971-4AFA-AC70-D7F5A1DA4E84}" type="parTrans" cxnId="{02B4DF7D-ABE6-4A2A-A9E3-7D5AE57C7CDC}">
      <dgm:prSet/>
      <dgm:spPr/>
      <dgm:t>
        <a:bodyPr/>
        <a:lstStyle/>
        <a:p>
          <a:endParaRPr lang="en-US"/>
        </a:p>
      </dgm:t>
    </dgm:pt>
    <dgm:pt modelId="{E8680E36-24AF-440F-92D8-E7E67B49D848}" type="sibTrans" cxnId="{02B4DF7D-ABE6-4A2A-A9E3-7D5AE57C7CDC}">
      <dgm:prSet/>
      <dgm:spPr/>
      <dgm:t>
        <a:bodyPr/>
        <a:lstStyle/>
        <a:p>
          <a:endParaRPr lang="en-US"/>
        </a:p>
      </dgm:t>
    </dgm:pt>
    <dgm:pt modelId="{50DF8825-7781-4051-A74D-6EF65DDEFA34}">
      <dgm:prSet phldrT="[Text]"/>
      <dgm:spPr>
        <a:solidFill>
          <a:srgbClr val="3879AB">
            <a:alpha val="75000"/>
          </a:srgbClr>
        </a:solidFill>
      </dgm:spPr>
      <dgm:t>
        <a:bodyPr/>
        <a:lstStyle/>
        <a:p>
          <a:r>
            <a:rPr lang="en-US">
              <a:solidFill>
                <a:schemeClr val="bg1"/>
              </a:solidFill>
            </a:rPr>
            <a:t>Rural Broadband Access Loan and Loan Guarantee</a:t>
          </a:r>
          <a:endParaRPr lang="en-US" dirty="0">
            <a:solidFill>
              <a:schemeClr val="bg1"/>
            </a:solidFill>
          </a:endParaRPr>
        </a:p>
      </dgm:t>
    </dgm:pt>
    <dgm:pt modelId="{77560424-A086-4536-A05D-A31BAABE0978}" type="parTrans" cxnId="{6447B3AD-F2E8-4439-A5AE-B3CBA79189FC}">
      <dgm:prSet/>
      <dgm:spPr/>
      <dgm:t>
        <a:bodyPr/>
        <a:lstStyle/>
        <a:p>
          <a:endParaRPr lang="en-US"/>
        </a:p>
      </dgm:t>
    </dgm:pt>
    <dgm:pt modelId="{B4D6540D-79BF-48F7-A9F9-62963555222A}" type="sibTrans" cxnId="{6447B3AD-F2E8-4439-A5AE-B3CBA79189FC}">
      <dgm:prSet/>
      <dgm:spPr/>
      <dgm:t>
        <a:bodyPr/>
        <a:lstStyle/>
        <a:p>
          <a:endParaRPr lang="en-US"/>
        </a:p>
      </dgm:t>
    </dgm:pt>
    <dgm:pt modelId="{50CBEE16-2892-4913-82A0-9D87EFDFA294}">
      <dgm:prSet phldrT="[Text]"/>
      <dgm:spPr>
        <a:solidFill>
          <a:srgbClr val="3879AB">
            <a:alpha val="75000"/>
          </a:srgbClr>
        </a:solidFill>
      </dgm:spPr>
      <dgm:t>
        <a:bodyPr/>
        <a:lstStyle/>
        <a:p>
          <a:r>
            <a:rPr lang="en-US" dirty="0">
              <a:solidFill>
                <a:schemeClr val="bg1"/>
              </a:solidFill>
            </a:rPr>
            <a:t>Telecommunications Infrastructure Loans and Guarantees</a:t>
          </a:r>
        </a:p>
      </dgm:t>
    </dgm:pt>
    <dgm:pt modelId="{136CC107-A152-4F42-9C22-6882A74ABFDF}" type="parTrans" cxnId="{F647E9F8-2F81-4183-821E-F71759605F09}">
      <dgm:prSet/>
      <dgm:spPr/>
      <dgm:t>
        <a:bodyPr/>
        <a:lstStyle/>
        <a:p>
          <a:endParaRPr lang="en-US"/>
        </a:p>
      </dgm:t>
    </dgm:pt>
    <dgm:pt modelId="{92E5AC39-4004-40E2-95C1-63EAC905A55F}" type="sibTrans" cxnId="{F647E9F8-2F81-4183-821E-F71759605F09}">
      <dgm:prSet/>
      <dgm:spPr/>
      <dgm:t>
        <a:bodyPr/>
        <a:lstStyle/>
        <a:p>
          <a:endParaRPr lang="en-US"/>
        </a:p>
      </dgm:t>
    </dgm:pt>
    <dgm:pt modelId="{8875DC09-1494-4800-8496-3FB839E65AD0}">
      <dgm:prSet phldrT="[Text]"/>
      <dgm:spPr>
        <a:solidFill>
          <a:srgbClr val="3879AB"/>
        </a:solidFill>
      </dgm:spPr>
      <dgm:t>
        <a:bodyPr/>
        <a:lstStyle/>
        <a:p>
          <a:r>
            <a:rPr lang="en-US" dirty="0">
              <a:solidFill>
                <a:schemeClr val="bg1"/>
              </a:solidFill>
            </a:rPr>
            <a:t>Grant/Loan Combo</a:t>
          </a:r>
        </a:p>
      </dgm:t>
    </dgm:pt>
    <dgm:pt modelId="{5BA8713E-ECB4-4272-8C82-0087F972035A}" type="parTrans" cxnId="{51C1FAD7-720A-463D-A4AD-0401BEA5C2A1}">
      <dgm:prSet/>
      <dgm:spPr/>
      <dgm:t>
        <a:bodyPr/>
        <a:lstStyle/>
        <a:p>
          <a:endParaRPr lang="en-US"/>
        </a:p>
      </dgm:t>
    </dgm:pt>
    <dgm:pt modelId="{C75B8B60-8F23-44CA-A9C4-4F6920E13838}" type="sibTrans" cxnId="{51C1FAD7-720A-463D-A4AD-0401BEA5C2A1}">
      <dgm:prSet/>
      <dgm:spPr/>
      <dgm:t>
        <a:bodyPr/>
        <a:lstStyle/>
        <a:p>
          <a:endParaRPr lang="en-US"/>
        </a:p>
      </dgm:t>
    </dgm:pt>
    <dgm:pt modelId="{9E72B7AC-C4A3-4266-AE25-112C7E60AEF1}">
      <dgm:prSet phldrT="[Text]"/>
      <dgm:spPr>
        <a:solidFill>
          <a:srgbClr val="3879AB"/>
        </a:solidFill>
      </dgm:spPr>
      <dgm:t>
        <a:bodyPr/>
        <a:lstStyle/>
        <a:p>
          <a:r>
            <a:rPr lang="en-US" dirty="0">
              <a:solidFill>
                <a:schemeClr val="bg1"/>
              </a:solidFill>
            </a:rPr>
            <a:t>Loan only</a:t>
          </a:r>
        </a:p>
      </dgm:t>
    </dgm:pt>
    <dgm:pt modelId="{95B4F3FA-A3A3-4AEF-B342-0FE411DCE46C}" type="parTrans" cxnId="{58BC734C-E1F7-4C90-AEB5-AB308BD4D7B8}">
      <dgm:prSet/>
      <dgm:spPr/>
      <dgm:t>
        <a:bodyPr/>
        <a:lstStyle/>
        <a:p>
          <a:endParaRPr lang="en-US"/>
        </a:p>
      </dgm:t>
    </dgm:pt>
    <dgm:pt modelId="{9B5E041C-8488-4466-BADD-2F1D9EC3C7E6}" type="sibTrans" cxnId="{58BC734C-E1F7-4C90-AEB5-AB308BD4D7B8}">
      <dgm:prSet/>
      <dgm:spPr/>
      <dgm:t>
        <a:bodyPr/>
        <a:lstStyle/>
        <a:p>
          <a:endParaRPr lang="en-US"/>
        </a:p>
      </dgm:t>
    </dgm:pt>
    <dgm:pt modelId="{8FF44A16-DF54-44FD-AEC7-2D51774BC30D}">
      <dgm:prSet phldrT="[Text]"/>
      <dgm:spPr>
        <a:solidFill>
          <a:srgbClr val="3879AB"/>
        </a:solidFill>
      </dgm:spPr>
      <dgm:t>
        <a:bodyPr/>
        <a:lstStyle/>
        <a:p>
          <a:r>
            <a:rPr lang="en-US" dirty="0">
              <a:solidFill>
                <a:schemeClr val="bg1"/>
              </a:solidFill>
            </a:rPr>
            <a:t>Spring 2020</a:t>
          </a:r>
        </a:p>
      </dgm:t>
    </dgm:pt>
    <dgm:pt modelId="{77629412-2D73-4ADA-916A-AE69AA4CBCA3}" type="parTrans" cxnId="{C3B3B88C-87C4-44D9-A969-A4774A305E4A}">
      <dgm:prSet/>
      <dgm:spPr/>
      <dgm:t>
        <a:bodyPr/>
        <a:lstStyle/>
        <a:p>
          <a:endParaRPr lang="en-US"/>
        </a:p>
      </dgm:t>
    </dgm:pt>
    <dgm:pt modelId="{7DB25E89-B0A1-45C1-9FFF-C1986448663A}" type="sibTrans" cxnId="{C3B3B88C-87C4-44D9-A969-A4774A305E4A}">
      <dgm:prSet/>
      <dgm:spPr/>
      <dgm:t>
        <a:bodyPr/>
        <a:lstStyle/>
        <a:p>
          <a:endParaRPr lang="en-US"/>
        </a:p>
      </dgm:t>
    </dgm:pt>
    <dgm:pt modelId="{6010628D-0258-4E9D-A7D4-B15FAFD78206}">
      <dgm:prSet phldrT="[Text]"/>
      <dgm:spPr>
        <a:solidFill>
          <a:srgbClr val="3879AB">
            <a:alpha val="75000"/>
          </a:srgbClr>
        </a:solidFill>
      </dgm:spPr>
      <dgm:t>
        <a:bodyPr/>
        <a:lstStyle/>
        <a:p>
          <a:r>
            <a:rPr lang="en-US" dirty="0">
              <a:solidFill>
                <a:schemeClr val="bg1"/>
              </a:solidFill>
            </a:rPr>
            <a:t>Shannon </a:t>
          </a:r>
          <a:r>
            <a:rPr lang="en-US" dirty="0" err="1">
              <a:solidFill>
                <a:schemeClr val="bg1"/>
              </a:solidFill>
            </a:rPr>
            <a:t>Legree</a:t>
          </a:r>
          <a:r>
            <a:rPr lang="en-US" dirty="0">
              <a:solidFill>
                <a:schemeClr val="bg1"/>
              </a:solidFill>
            </a:rPr>
            <a:t> 803-354-3168</a:t>
          </a:r>
        </a:p>
      </dgm:t>
    </dgm:pt>
    <dgm:pt modelId="{D9CD4C5F-CB40-4278-A8C0-EA93BB859FB7}" type="parTrans" cxnId="{C8809768-6A9A-489B-B4C6-8EA5E8DA53CB}">
      <dgm:prSet/>
      <dgm:spPr/>
      <dgm:t>
        <a:bodyPr/>
        <a:lstStyle/>
        <a:p>
          <a:endParaRPr lang="en-US"/>
        </a:p>
      </dgm:t>
    </dgm:pt>
    <dgm:pt modelId="{5E7C2ED9-05C9-44AB-8248-0A0DD7EDB92F}" type="sibTrans" cxnId="{C8809768-6A9A-489B-B4C6-8EA5E8DA53CB}">
      <dgm:prSet/>
      <dgm:spPr/>
      <dgm:t>
        <a:bodyPr/>
        <a:lstStyle/>
        <a:p>
          <a:endParaRPr lang="en-US"/>
        </a:p>
      </dgm:t>
    </dgm:pt>
    <dgm:pt modelId="{CE50E29F-54AE-485B-B623-2886B0809838}">
      <dgm:prSet phldrT="[Text]"/>
      <dgm:spPr>
        <a:solidFill>
          <a:srgbClr val="3879AB">
            <a:alpha val="75000"/>
          </a:srgbClr>
        </a:solidFill>
      </dgm:spPr>
      <dgm:t>
        <a:bodyPr/>
        <a:lstStyle/>
        <a:p>
          <a:endParaRPr lang="en-US" dirty="0">
            <a:solidFill>
              <a:schemeClr val="bg1"/>
            </a:solidFill>
          </a:endParaRPr>
        </a:p>
      </dgm:t>
    </dgm:pt>
    <dgm:pt modelId="{F8C9E455-9933-45F0-BE0E-F7609CE74655}" type="parTrans" cxnId="{FBA20C38-4589-403D-A982-1B56A6752EA3}">
      <dgm:prSet/>
      <dgm:spPr/>
      <dgm:t>
        <a:bodyPr/>
        <a:lstStyle/>
        <a:p>
          <a:endParaRPr lang="en-US"/>
        </a:p>
      </dgm:t>
    </dgm:pt>
    <dgm:pt modelId="{B52B441B-56AF-47CA-8855-BEEED92F84F1}" type="sibTrans" cxnId="{FBA20C38-4589-403D-A982-1B56A6752EA3}">
      <dgm:prSet/>
      <dgm:spPr/>
      <dgm:t>
        <a:bodyPr/>
        <a:lstStyle/>
        <a:p>
          <a:endParaRPr lang="en-US"/>
        </a:p>
      </dgm:t>
    </dgm:pt>
    <dgm:pt modelId="{3A12C2E5-038C-47E8-903C-450699196862}">
      <dgm:prSet phldrT="[Text]"/>
      <dgm:spPr>
        <a:solidFill>
          <a:srgbClr val="3879AB"/>
        </a:solidFill>
      </dgm:spPr>
      <dgm:t>
        <a:bodyPr/>
        <a:lstStyle/>
        <a:p>
          <a:endParaRPr lang="en-US" dirty="0">
            <a:solidFill>
              <a:schemeClr val="bg1"/>
            </a:solidFill>
          </a:endParaRPr>
        </a:p>
      </dgm:t>
    </dgm:pt>
    <dgm:pt modelId="{9A505C23-071F-4399-8C70-78FA185D86AF}" type="parTrans" cxnId="{48D59AE3-5505-405F-92AB-CE8EBEF59F75}">
      <dgm:prSet/>
      <dgm:spPr/>
      <dgm:t>
        <a:bodyPr/>
        <a:lstStyle/>
        <a:p>
          <a:endParaRPr lang="en-US"/>
        </a:p>
      </dgm:t>
    </dgm:pt>
    <dgm:pt modelId="{9BF1D90B-7A1F-4D1E-83F0-01CBDD996AC9}" type="sibTrans" cxnId="{48D59AE3-5505-405F-92AB-CE8EBEF59F75}">
      <dgm:prSet/>
      <dgm:spPr/>
      <dgm:t>
        <a:bodyPr/>
        <a:lstStyle/>
        <a:p>
          <a:endParaRPr lang="en-US"/>
        </a:p>
      </dgm:t>
    </dgm:pt>
    <dgm:pt modelId="{1E4885D4-9E9B-47B8-BBA3-8D64C6C664D5}">
      <dgm:prSet phldrT="[Text]"/>
      <dgm:spPr>
        <a:solidFill>
          <a:srgbClr val="3879AB"/>
        </a:solidFill>
      </dgm:spPr>
      <dgm:t>
        <a:bodyPr/>
        <a:lstStyle/>
        <a:p>
          <a:endParaRPr lang="en-US" dirty="0">
            <a:solidFill>
              <a:schemeClr val="bg1"/>
            </a:solidFill>
          </a:endParaRPr>
        </a:p>
      </dgm:t>
    </dgm:pt>
    <dgm:pt modelId="{001BA880-9115-4CE7-891B-2507C2821A00}" type="parTrans" cxnId="{A22731EC-2308-425F-A34C-3EE720D9C9C9}">
      <dgm:prSet/>
      <dgm:spPr/>
      <dgm:t>
        <a:bodyPr/>
        <a:lstStyle/>
        <a:p>
          <a:endParaRPr lang="en-US"/>
        </a:p>
      </dgm:t>
    </dgm:pt>
    <dgm:pt modelId="{46E503C0-72C8-4402-8F3D-74D0E4FC07A6}" type="sibTrans" cxnId="{A22731EC-2308-425F-A34C-3EE720D9C9C9}">
      <dgm:prSet/>
      <dgm:spPr/>
      <dgm:t>
        <a:bodyPr/>
        <a:lstStyle/>
        <a:p>
          <a:endParaRPr lang="en-US"/>
        </a:p>
      </dgm:t>
    </dgm:pt>
    <dgm:pt modelId="{F8AB1431-B969-4818-9C26-D37F1C1AF21B}">
      <dgm:prSet phldrT="[Text]"/>
      <dgm:spPr>
        <a:solidFill>
          <a:srgbClr val="3879AB"/>
        </a:solidFill>
      </dgm:spPr>
      <dgm:t>
        <a:bodyPr/>
        <a:lstStyle/>
        <a:p>
          <a:endParaRPr lang="en-US" dirty="0">
            <a:solidFill>
              <a:schemeClr val="bg1"/>
            </a:solidFill>
          </a:endParaRPr>
        </a:p>
      </dgm:t>
    </dgm:pt>
    <dgm:pt modelId="{E8DADCEB-3C04-445F-ADF4-0C942F80EDDA}" type="parTrans" cxnId="{C65E62E4-5BC5-4A94-BCAB-713F308B20E1}">
      <dgm:prSet/>
      <dgm:spPr/>
      <dgm:t>
        <a:bodyPr/>
        <a:lstStyle/>
        <a:p>
          <a:endParaRPr lang="en-US"/>
        </a:p>
      </dgm:t>
    </dgm:pt>
    <dgm:pt modelId="{BA0A02A4-CF78-4770-ACDD-73B75F810DCA}" type="sibTrans" cxnId="{C65E62E4-5BC5-4A94-BCAB-713F308B20E1}">
      <dgm:prSet/>
      <dgm:spPr/>
      <dgm:t>
        <a:bodyPr/>
        <a:lstStyle/>
        <a:p>
          <a:endParaRPr lang="en-US"/>
        </a:p>
      </dgm:t>
    </dgm:pt>
    <dgm:pt modelId="{8C26BB18-EA5A-428B-A364-87673813C7FF}">
      <dgm:prSet phldrT="[Text]"/>
      <dgm:spPr>
        <a:solidFill>
          <a:srgbClr val="3879AB"/>
        </a:solidFill>
      </dgm:spPr>
      <dgm:t>
        <a:bodyPr/>
        <a:lstStyle/>
        <a:p>
          <a:endParaRPr lang="en-US" dirty="0">
            <a:solidFill>
              <a:schemeClr val="bg1"/>
            </a:solidFill>
          </a:endParaRPr>
        </a:p>
      </dgm:t>
    </dgm:pt>
    <dgm:pt modelId="{9EB57ABB-5E26-4F94-AD95-BA16AFE67D82}" type="parTrans" cxnId="{9F8C134D-A579-4687-9266-963CC95C08E1}">
      <dgm:prSet/>
      <dgm:spPr/>
      <dgm:t>
        <a:bodyPr/>
        <a:lstStyle/>
        <a:p>
          <a:endParaRPr lang="en-US"/>
        </a:p>
      </dgm:t>
    </dgm:pt>
    <dgm:pt modelId="{71AF80C6-EF43-4771-BB0B-46BE00261068}" type="sibTrans" cxnId="{9F8C134D-A579-4687-9266-963CC95C08E1}">
      <dgm:prSet/>
      <dgm:spPr/>
      <dgm:t>
        <a:bodyPr/>
        <a:lstStyle/>
        <a:p>
          <a:endParaRPr lang="en-US"/>
        </a:p>
      </dgm:t>
    </dgm:pt>
    <dgm:pt modelId="{0EB07458-4A79-402F-AC2F-66A4B4DC2D06}">
      <dgm:prSet phldrT="[Text]"/>
      <dgm:spPr>
        <a:solidFill>
          <a:srgbClr val="3879AB"/>
        </a:solidFill>
      </dgm:spPr>
      <dgm:t>
        <a:bodyPr/>
        <a:lstStyle/>
        <a:p>
          <a:endParaRPr lang="en-US" dirty="0">
            <a:solidFill>
              <a:schemeClr val="bg1"/>
            </a:solidFill>
          </a:endParaRPr>
        </a:p>
      </dgm:t>
    </dgm:pt>
    <dgm:pt modelId="{6DA598D8-BD15-495F-9040-ECA206F0229D}" type="parTrans" cxnId="{ECD993C4-60B6-4486-B923-6FF827354548}">
      <dgm:prSet/>
      <dgm:spPr/>
      <dgm:t>
        <a:bodyPr/>
        <a:lstStyle/>
        <a:p>
          <a:endParaRPr lang="en-US"/>
        </a:p>
      </dgm:t>
    </dgm:pt>
    <dgm:pt modelId="{69017AF6-C43E-4756-93E1-D60662DE26EC}" type="sibTrans" cxnId="{ECD993C4-60B6-4486-B923-6FF827354548}">
      <dgm:prSet/>
      <dgm:spPr/>
      <dgm:t>
        <a:bodyPr/>
        <a:lstStyle/>
        <a:p>
          <a:endParaRPr lang="en-US"/>
        </a:p>
      </dgm:t>
    </dgm:pt>
    <dgm:pt modelId="{DFC78B36-AF61-4543-BE3B-436715C75789}">
      <dgm:prSet phldrT="[Text]"/>
      <dgm:spPr>
        <a:solidFill>
          <a:srgbClr val="3879AB"/>
        </a:solidFill>
      </dgm:spPr>
      <dgm:t>
        <a:bodyPr/>
        <a:lstStyle/>
        <a:p>
          <a:r>
            <a:rPr lang="en-US" dirty="0">
              <a:solidFill>
                <a:schemeClr val="bg1"/>
              </a:solidFill>
            </a:rPr>
            <a:t>Shannon </a:t>
          </a:r>
          <a:r>
            <a:rPr lang="en-US" dirty="0" err="1">
              <a:solidFill>
                <a:schemeClr val="bg1"/>
              </a:solidFill>
            </a:rPr>
            <a:t>Legree</a:t>
          </a:r>
          <a:r>
            <a:rPr lang="en-US" dirty="0">
              <a:solidFill>
                <a:schemeClr val="bg1"/>
              </a:solidFill>
            </a:rPr>
            <a:t> 803-354-3168</a:t>
          </a:r>
        </a:p>
      </dgm:t>
    </dgm:pt>
    <dgm:pt modelId="{E7FCFA74-4EC9-43CA-B911-2CC6DB8F9498}" type="parTrans" cxnId="{A65339E3-0000-46B9-8CF6-2F7372AE860D}">
      <dgm:prSet/>
      <dgm:spPr/>
      <dgm:t>
        <a:bodyPr/>
        <a:lstStyle/>
        <a:p>
          <a:endParaRPr lang="en-US"/>
        </a:p>
      </dgm:t>
    </dgm:pt>
    <dgm:pt modelId="{446378FA-3447-42AB-96AC-E8B470F17BB7}" type="sibTrans" cxnId="{A65339E3-0000-46B9-8CF6-2F7372AE860D}">
      <dgm:prSet/>
      <dgm:spPr/>
      <dgm:t>
        <a:bodyPr/>
        <a:lstStyle/>
        <a:p>
          <a:endParaRPr lang="en-US"/>
        </a:p>
      </dgm:t>
    </dgm:pt>
    <dgm:pt modelId="{E3448B64-8255-415D-813A-6EEF56494BEB}">
      <dgm:prSet phldrT="[Text]"/>
      <dgm:spPr>
        <a:solidFill>
          <a:srgbClr val="3879AB">
            <a:alpha val="75000"/>
          </a:srgbClr>
        </a:solidFill>
      </dgm:spPr>
      <dgm:t>
        <a:bodyPr/>
        <a:lstStyle/>
        <a:p>
          <a:endParaRPr lang="en-US" dirty="0">
            <a:solidFill>
              <a:schemeClr val="bg1"/>
            </a:solidFill>
          </a:endParaRPr>
        </a:p>
      </dgm:t>
    </dgm:pt>
    <dgm:pt modelId="{15758889-2DDE-43F2-8BB9-9E2DD4CEE40A}" type="parTrans" cxnId="{EBF6602A-16EE-47A4-A592-6C75514F2605}">
      <dgm:prSet/>
      <dgm:spPr/>
      <dgm:t>
        <a:bodyPr/>
        <a:lstStyle/>
        <a:p>
          <a:endParaRPr lang="en-US"/>
        </a:p>
      </dgm:t>
    </dgm:pt>
    <dgm:pt modelId="{DF8EEC8D-586B-49DD-9786-D9F8BE38E4EE}" type="sibTrans" cxnId="{EBF6602A-16EE-47A4-A592-6C75514F2605}">
      <dgm:prSet/>
      <dgm:spPr/>
      <dgm:t>
        <a:bodyPr/>
        <a:lstStyle/>
        <a:p>
          <a:endParaRPr lang="en-US"/>
        </a:p>
      </dgm:t>
    </dgm:pt>
    <dgm:pt modelId="{2988EB5E-010F-4EA5-A601-8E815B45FFE2}">
      <dgm:prSet phldrT="[Text]"/>
      <dgm:spPr>
        <a:solidFill>
          <a:srgbClr val="3879AB">
            <a:alpha val="75000"/>
          </a:srgbClr>
        </a:solidFill>
      </dgm:spPr>
      <dgm:t>
        <a:bodyPr/>
        <a:lstStyle/>
        <a:p>
          <a:endParaRPr lang="en-US" dirty="0">
            <a:solidFill>
              <a:schemeClr val="bg1"/>
            </a:solidFill>
          </a:endParaRPr>
        </a:p>
      </dgm:t>
    </dgm:pt>
    <dgm:pt modelId="{00C55E59-8284-4A65-BC99-7AB9A4CF74A7}" type="parTrans" cxnId="{737BD307-2BF7-4BEB-9375-B55834304115}">
      <dgm:prSet/>
      <dgm:spPr/>
      <dgm:t>
        <a:bodyPr/>
        <a:lstStyle/>
        <a:p>
          <a:endParaRPr lang="en-US"/>
        </a:p>
      </dgm:t>
    </dgm:pt>
    <dgm:pt modelId="{CEC9FD31-AFF2-4D1C-860F-E1E5F10AF694}" type="sibTrans" cxnId="{737BD307-2BF7-4BEB-9375-B55834304115}">
      <dgm:prSet/>
      <dgm:spPr/>
      <dgm:t>
        <a:bodyPr/>
        <a:lstStyle/>
        <a:p>
          <a:endParaRPr lang="en-US"/>
        </a:p>
      </dgm:t>
    </dgm:pt>
    <dgm:pt modelId="{502116A6-77C5-46D9-A3CA-6226E0B3047F}" type="pres">
      <dgm:prSet presAssocID="{7CF99B2C-C45B-41C8-A05B-A9F52B4CD70E}" presName="Name0" presStyleCnt="0">
        <dgm:presLayoutVars>
          <dgm:dir/>
          <dgm:animLvl val="lvl"/>
          <dgm:resizeHandles val="exact"/>
        </dgm:presLayoutVars>
      </dgm:prSet>
      <dgm:spPr/>
    </dgm:pt>
    <dgm:pt modelId="{17EE64CF-1015-4396-90F4-C302484CB071}" type="pres">
      <dgm:prSet presAssocID="{B4AA6B01-8667-4D5E-A8DD-5AE4A8B2AE5E}" presName="composite" presStyleCnt="0"/>
      <dgm:spPr/>
    </dgm:pt>
    <dgm:pt modelId="{94765FEA-6F04-49AD-8E35-80BA979BEDBF}" type="pres">
      <dgm:prSet presAssocID="{B4AA6B01-8667-4D5E-A8DD-5AE4A8B2AE5E}" presName="parTx" presStyleLbl="alignNode1" presStyleIdx="0" presStyleCnt="2">
        <dgm:presLayoutVars>
          <dgm:chMax val="0"/>
          <dgm:chPref val="0"/>
          <dgm:bulletEnabled val="1"/>
        </dgm:presLayoutVars>
      </dgm:prSet>
      <dgm:spPr/>
    </dgm:pt>
    <dgm:pt modelId="{71789A16-8F70-472F-BF4E-EBF4FC00FD17}" type="pres">
      <dgm:prSet presAssocID="{B4AA6B01-8667-4D5E-A8DD-5AE4A8B2AE5E}" presName="desTx" presStyleLbl="alignAccFollowNode1" presStyleIdx="0" presStyleCnt="2">
        <dgm:presLayoutVars>
          <dgm:bulletEnabled val="1"/>
        </dgm:presLayoutVars>
      </dgm:prSet>
      <dgm:spPr/>
    </dgm:pt>
    <dgm:pt modelId="{89E0573E-FE86-4182-A5E8-9F0CB5B9188D}" type="pres">
      <dgm:prSet presAssocID="{444740E9-76DB-41F4-AC77-68B62B513360}" presName="space" presStyleCnt="0"/>
      <dgm:spPr/>
    </dgm:pt>
    <dgm:pt modelId="{8CF534D7-DBD3-48DB-8EB7-BE221ABF9C93}" type="pres">
      <dgm:prSet presAssocID="{130A82DB-32D8-40D5-934C-EBFFC23D6EF5}" presName="composite" presStyleCnt="0"/>
      <dgm:spPr/>
    </dgm:pt>
    <dgm:pt modelId="{6FBB6B57-D872-4305-BA7B-51212ECDAF34}" type="pres">
      <dgm:prSet presAssocID="{130A82DB-32D8-40D5-934C-EBFFC23D6EF5}" presName="parTx" presStyleLbl="alignNode1" presStyleIdx="1" presStyleCnt="2">
        <dgm:presLayoutVars>
          <dgm:chMax val="0"/>
          <dgm:chPref val="0"/>
          <dgm:bulletEnabled val="1"/>
        </dgm:presLayoutVars>
      </dgm:prSet>
      <dgm:spPr/>
    </dgm:pt>
    <dgm:pt modelId="{EC40009E-E641-4F94-8967-44BAD790A9B4}" type="pres">
      <dgm:prSet presAssocID="{130A82DB-32D8-40D5-934C-EBFFC23D6EF5}" presName="desTx" presStyleLbl="alignAccFollowNode1" presStyleIdx="1" presStyleCnt="2">
        <dgm:presLayoutVars>
          <dgm:bulletEnabled val="1"/>
        </dgm:presLayoutVars>
      </dgm:prSet>
      <dgm:spPr/>
    </dgm:pt>
  </dgm:ptLst>
  <dgm:cxnLst>
    <dgm:cxn modelId="{24220402-AEE6-4984-B9F2-94D9082A0D85}" type="presOf" srcId="{7CF99B2C-C45B-41C8-A05B-A9F52B4CD70E}" destId="{502116A6-77C5-46D9-A3CA-6226E0B3047F}" srcOrd="0" destOrd="0" presId="urn:microsoft.com/office/officeart/2005/8/layout/hList1"/>
    <dgm:cxn modelId="{737BD307-2BF7-4BEB-9375-B55834304115}" srcId="{B4AA6B01-8667-4D5E-A8DD-5AE4A8B2AE5E}" destId="{2988EB5E-010F-4EA5-A601-8E815B45FFE2}" srcOrd="5" destOrd="0" parTransId="{00C55E59-8284-4A65-BC99-7AB9A4CF74A7}" sibTransId="{CEC9FD31-AFF2-4D1C-860F-E1E5F10AF694}"/>
    <dgm:cxn modelId="{A1C6BD0A-F0D1-4333-BD1D-FE7CC7146390}" type="presOf" srcId="{1E4885D4-9E9B-47B8-BBA3-8D64C6C664D5}" destId="{EC40009E-E641-4F94-8967-44BAD790A9B4}" srcOrd="0" destOrd="5" presId="urn:microsoft.com/office/officeart/2005/8/layout/hList1"/>
    <dgm:cxn modelId="{D48D2211-FEB1-409E-AF98-431567C29050}" type="presOf" srcId="{8FF44A16-DF54-44FD-AEC7-2D51774BC30D}" destId="{EC40009E-E641-4F94-8967-44BAD790A9B4}" srcOrd="0" destOrd="0" presId="urn:microsoft.com/office/officeart/2005/8/layout/hList1"/>
    <dgm:cxn modelId="{B32C9619-09C6-4CF7-9959-E97E360FEB6B}" type="presOf" srcId="{DFC78B36-AF61-4543-BE3B-436715C75789}" destId="{EC40009E-E641-4F94-8967-44BAD790A9B4}" srcOrd="0" destOrd="9" presId="urn:microsoft.com/office/officeart/2005/8/layout/hList1"/>
    <dgm:cxn modelId="{EAD08F1D-FDC3-4CAF-A507-A9C15B9132AC}" type="presOf" srcId="{130A82DB-32D8-40D5-934C-EBFFC23D6EF5}" destId="{6FBB6B57-D872-4305-BA7B-51212ECDAF34}" srcOrd="0" destOrd="0" presId="urn:microsoft.com/office/officeart/2005/8/layout/hList1"/>
    <dgm:cxn modelId="{4F8FD920-75D3-4F2D-9DB1-23B8983B6E30}" type="presOf" srcId="{8875DC09-1494-4800-8496-3FB839E65AD0}" destId="{EC40009E-E641-4F94-8967-44BAD790A9B4}" srcOrd="0" destOrd="2" presId="urn:microsoft.com/office/officeart/2005/8/layout/hList1"/>
    <dgm:cxn modelId="{8DDB7523-BD17-4033-8A42-4B577E3DAE8E}" type="presOf" srcId="{FD63F591-94EB-46AC-9B2E-8AC85A365211}" destId="{71789A16-8F70-472F-BF4E-EBF4FC00FD17}" srcOrd="0" destOrd="1" presId="urn:microsoft.com/office/officeart/2005/8/layout/hList1"/>
    <dgm:cxn modelId="{EBF6602A-16EE-47A4-A592-6C75514F2605}" srcId="{B4AA6B01-8667-4D5E-A8DD-5AE4A8B2AE5E}" destId="{E3448B64-8255-415D-813A-6EEF56494BEB}" srcOrd="4" destOrd="0" parTransId="{15758889-2DDE-43F2-8BB9-9E2DD4CEE40A}" sibTransId="{DF8EEC8D-586B-49DD-9786-D9F8BE38E4EE}"/>
    <dgm:cxn modelId="{EC70C72E-2A07-481B-A4BF-1538F71F75A7}" type="presOf" srcId="{2988EB5E-010F-4EA5-A601-8E815B45FFE2}" destId="{71789A16-8F70-472F-BF4E-EBF4FC00FD17}" srcOrd="0" destOrd="5" presId="urn:microsoft.com/office/officeart/2005/8/layout/hList1"/>
    <dgm:cxn modelId="{FBA20C38-4589-403D-A982-1B56A6752EA3}" srcId="{B4AA6B01-8667-4D5E-A8DD-5AE4A8B2AE5E}" destId="{CE50E29F-54AE-485B-B623-2886B0809838}" srcOrd="6" destOrd="0" parTransId="{F8C9E455-9933-45F0-BE0E-F7609CE74655}" sibTransId="{B52B441B-56AF-47CA-8855-BEEED92F84F1}"/>
    <dgm:cxn modelId="{41A29B3E-D53D-49A0-B71D-9B60A51C38CB}" type="presOf" srcId="{B4AA6B01-8667-4D5E-A8DD-5AE4A8B2AE5E}" destId="{94765FEA-6F04-49AD-8E35-80BA979BEDBF}" srcOrd="0" destOrd="0" presId="urn:microsoft.com/office/officeart/2005/8/layout/hList1"/>
    <dgm:cxn modelId="{3E81BB5D-2E1D-4E4F-96A9-BFD3F5642743}" srcId="{130A82DB-32D8-40D5-934C-EBFFC23D6EF5}" destId="{5A2B7F8B-28C3-4777-98C1-AFDD48C485D1}" srcOrd="1" destOrd="0" parTransId="{3074A215-85CF-4EC1-8C26-77E7B4B151F6}" sibTransId="{219DB448-8B0F-4268-8541-F0ECBA65C252}"/>
    <dgm:cxn modelId="{2F352861-023F-4728-9B05-7408D7F2E3FD}" type="presOf" srcId="{50CBEE16-2892-4913-82A0-9D87EFDFA294}" destId="{71789A16-8F70-472F-BF4E-EBF4FC00FD17}" srcOrd="0" destOrd="3" presId="urn:microsoft.com/office/officeart/2005/8/layout/hList1"/>
    <dgm:cxn modelId="{550AA764-46C4-4B4F-A324-17B6B3F0E89F}" type="presOf" srcId="{8C26BB18-EA5A-428B-A364-87673813C7FF}" destId="{EC40009E-E641-4F94-8967-44BAD790A9B4}" srcOrd="0" destOrd="7" presId="urn:microsoft.com/office/officeart/2005/8/layout/hList1"/>
    <dgm:cxn modelId="{C8809768-6A9A-489B-B4C6-8EA5E8DA53CB}" srcId="{B4AA6B01-8667-4D5E-A8DD-5AE4A8B2AE5E}" destId="{6010628D-0258-4E9D-A7D4-B15FAFD78206}" srcOrd="7" destOrd="0" parTransId="{D9CD4C5F-CB40-4278-A8C0-EA93BB859FB7}" sibTransId="{5E7C2ED9-05C9-44AB-8248-0A0DD7EDB92F}"/>
    <dgm:cxn modelId="{58BC734C-E1F7-4C90-AEB5-AB308BD4D7B8}" srcId="{130A82DB-32D8-40D5-934C-EBFFC23D6EF5}" destId="{9E72B7AC-C4A3-4266-AE25-112C7E60AEF1}" srcOrd="3" destOrd="0" parTransId="{95B4F3FA-A3A3-4AEF-B342-0FE411DCE46C}" sibTransId="{9B5E041C-8488-4466-BADD-2F1D9EC3C7E6}"/>
    <dgm:cxn modelId="{9F8C134D-A579-4687-9266-963CC95C08E1}" srcId="{130A82DB-32D8-40D5-934C-EBFFC23D6EF5}" destId="{8C26BB18-EA5A-428B-A364-87673813C7FF}" srcOrd="7" destOrd="0" parTransId="{9EB57ABB-5E26-4F94-AD95-BA16AFE67D82}" sibTransId="{71AF80C6-EF43-4771-BB0B-46BE00261068}"/>
    <dgm:cxn modelId="{EAB51173-E412-4188-9F30-91F8DD55E9A3}" srcId="{7CF99B2C-C45B-41C8-A05B-A9F52B4CD70E}" destId="{B4AA6B01-8667-4D5E-A8DD-5AE4A8B2AE5E}" srcOrd="0" destOrd="0" parTransId="{2C2A0C01-8595-4053-BE66-6C72092A3BAE}" sibTransId="{444740E9-76DB-41F4-AC77-68B62B513360}"/>
    <dgm:cxn modelId="{8BB14F77-B2C0-4513-8402-B67E1138589F}" type="presOf" srcId="{9E72B7AC-C4A3-4266-AE25-112C7E60AEF1}" destId="{EC40009E-E641-4F94-8967-44BAD790A9B4}" srcOrd="0" destOrd="3" presId="urn:microsoft.com/office/officeart/2005/8/layout/hList1"/>
    <dgm:cxn modelId="{18D2C357-86D8-4866-A18C-C7E84E768C46}" type="presOf" srcId="{CE50E29F-54AE-485B-B623-2886B0809838}" destId="{71789A16-8F70-472F-BF4E-EBF4FC00FD17}" srcOrd="0" destOrd="6" presId="urn:microsoft.com/office/officeart/2005/8/layout/hList1"/>
    <dgm:cxn modelId="{02B4DF7D-ABE6-4A2A-A9E3-7D5AE57C7CDC}" srcId="{B4AA6B01-8667-4D5E-A8DD-5AE4A8B2AE5E}" destId="{FD63F591-94EB-46AC-9B2E-8AC85A365211}" srcOrd="1" destOrd="0" parTransId="{D1CB953E-8971-4AFA-AC70-D7F5A1DA4E84}" sibTransId="{E8680E36-24AF-440F-92D8-E7E67B49D848}"/>
    <dgm:cxn modelId="{0C1E3F8C-CA6F-4475-9A0D-61ED4D3CB4B0}" srcId="{B4AA6B01-8667-4D5E-A8DD-5AE4A8B2AE5E}" destId="{09CE5097-4412-4228-BF03-C6FC508497D6}" srcOrd="0" destOrd="0" parTransId="{0E8C123C-8A03-40A6-907F-1344C335F7BC}" sibTransId="{97781548-AADF-4942-AA48-ABBDE2597359}"/>
    <dgm:cxn modelId="{C3B3B88C-87C4-44D9-A969-A4774A305E4A}" srcId="{130A82DB-32D8-40D5-934C-EBFFC23D6EF5}" destId="{8FF44A16-DF54-44FD-AEC7-2D51774BC30D}" srcOrd="0" destOrd="0" parTransId="{77629412-2D73-4ADA-916A-AE69AA4CBCA3}" sibTransId="{7DB25E89-B0A1-45C1-9FFF-C1986448663A}"/>
    <dgm:cxn modelId="{199E239E-1BEE-4F68-8999-224911337098}" type="presOf" srcId="{5A2B7F8B-28C3-4777-98C1-AFDD48C485D1}" destId="{EC40009E-E641-4F94-8967-44BAD790A9B4}" srcOrd="0" destOrd="1" presId="urn:microsoft.com/office/officeart/2005/8/layout/hList1"/>
    <dgm:cxn modelId="{7E8519AD-D4FE-4CE3-970E-048E3EF9D7D3}" type="presOf" srcId="{50DF8825-7781-4051-A74D-6EF65DDEFA34}" destId="{71789A16-8F70-472F-BF4E-EBF4FC00FD17}" srcOrd="0" destOrd="2" presId="urn:microsoft.com/office/officeart/2005/8/layout/hList1"/>
    <dgm:cxn modelId="{6447B3AD-F2E8-4439-A5AE-B3CBA79189FC}" srcId="{B4AA6B01-8667-4D5E-A8DD-5AE4A8B2AE5E}" destId="{50DF8825-7781-4051-A74D-6EF65DDEFA34}" srcOrd="2" destOrd="0" parTransId="{77560424-A086-4536-A05D-A31BAABE0978}" sibTransId="{B4D6540D-79BF-48F7-A9F9-62963555222A}"/>
    <dgm:cxn modelId="{8DBCD6B8-4D7F-494F-85BF-8B78FEEBBB2B}" type="presOf" srcId="{F8AB1431-B969-4818-9C26-D37F1C1AF21B}" destId="{EC40009E-E641-4F94-8967-44BAD790A9B4}" srcOrd="0" destOrd="6" presId="urn:microsoft.com/office/officeart/2005/8/layout/hList1"/>
    <dgm:cxn modelId="{D4F95FB9-890A-4322-938D-AAD2C1A940E9}" type="presOf" srcId="{E3448B64-8255-415D-813A-6EEF56494BEB}" destId="{71789A16-8F70-472F-BF4E-EBF4FC00FD17}" srcOrd="0" destOrd="4" presId="urn:microsoft.com/office/officeart/2005/8/layout/hList1"/>
    <dgm:cxn modelId="{ECD993C4-60B6-4486-B923-6FF827354548}" srcId="{130A82DB-32D8-40D5-934C-EBFFC23D6EF5}" destId="{0EB07458-4A79-402F-AC2F-66A4B4DC2D06}" srcOrd="8" destOrd="0" parTransId="{6DA598D8-BD15-495F-9040-ECA206F0229D}" sibTransId="{69017AF6-C43E-4756-93E1-D60662DE26EC}"/>
    <dgm:cxn modelId="{51C1FAD7-720A-463D-A4AD-0401BEA5C2A1}" srcId="{130A82DB-32D8-40D5-934C-EBFFC23D6EF5}" destId="{8875DC09-1494-4800-8496-3FB839E65AD0}" srcOrd="2" destOrd="0" parTransId="{5BA8713E-ECB4-4272-8C82-0087F972035A}" sibTransId="{C75B8B60-8F23-44CA-A9C4-4F6920E13838}"/>
    <dgm:cxn modelId="{61BF32D8-FD9E-477A-B863-D9F1014DC56E}" type="presOf" srcId="{09CE5097-4412-4228-BF03-C6FC508497D6}" destId="{71789A16-8F70-472F-BF4E-EBF4FC00FD17}" srcOrd="0" destOrd="0" presId="urn:microsoft.com/office/officeart/2005/8/layout/hList1"/>
    <dgm:cxn modelId="{A0C987D9-F17F-4373-8631-145794E7C825}" type="presOf" srcId="{0EB07458-4A79-402F-AC2F-66A4B4DC2D06}" destId="{EC40009E-E641-4F94-8967-44BAD790A9B4}" srcOrd="0" destOrd="8" presId="urn:microsoft.com/office/officeart/2005/8/layout/hList1"/>
    <dgm:cxn modelId="{A65339E3-0000-46B9-8CF6-2F7372AE860D}" srcId="{130A82DB-32D8-40D5-934C-EBFFC23D6EF5}" destId="{DFC78B36-AF61-4543-BE3B-436715C75789}" srcOrd="9" destOrd="0" parTransId="{E7FCFA74-4EC9-43CA-B911-2CC6DB8F9498}" sibTransId="{446378FA-3447-42AB-96AC-E8B470F17BB7}"/>
    <dgm:cxn modelId="{48D59AE3-5505-405F-92AB-CE8EBEF59F75}" srcId="{130A82DB-32D8-40D5-934C-EBFFC23D6EF5}" destId="{3A12C2E5-038C-47E8-903C-450699196862}" srcOrd="4" destOrd="0" parTransId="{9A505C23-071F-4399-8C70-78FA185D86AF}" sibTransId="{9BF1D90B-7A1F-4D1E-83F0-01CBDD996AC9}"/>
    <dgm:cxn modelId="{C65E62E4-5BC5-4A94-BCAB-713F308B20E1}" srcId="{130A82DB-32D8-40D5-934C-EBFFC23D6EF5}" destId="{F8AB1431-B969-4818-9C26-D37F1C1AF21B}" srcOrd="6" destOrd="0" parTransId="{E8DADCEB-3C04-445F-ADF4-0C942F80EDDA}" sibTransId="{BA0A02A4-CF78-4770-ACDD-73B75F810DCA}"/>
    <dgm:cxn modelId="{365F28E8-FBAE-42F0-B157-9BD26C1591BE}" type="presOf" srcId="{3A12C2E5-038C-47E8-903C-450699196862}" destId="{EC40009E-E641-4F94-8967-44BAD790A9B4}" srcOrd="0" destOrd="4" presId="urn:microsoft.com/office/officeart/2005/8/layout/hList1"/>
    <dgm:cxn modelId="{2FA10CEC-0A20-4500-89FC-09790076D112}" srcId="{7CF99B2C-C45B-41C8-A05B-A9F52B4CD70E}" destId="{130A82DB-32D8-40D5-934C-EBFFC23D6EF5}" srcOrd="1" destOrd="0" parTransId="{94AB9959-827F-4E41-B3AA-B4B34549C0BC}" sibTransId="{3F02A360-34B9-4E79-A385-0A6D92420B23}"/>
    <dgm:cxn modelId="{A22731EC-2308-425F-A34C-3EE720D9C9C9}" srcId="{130A82DB-32D8-40D5-934C-EBFFC23D6EF5}" destId="{1E4885D4-9E9B-47B8-BBA3-8D64C6C664D5}" srcOrd="5" destOrd="0" parTransId="{001BA880-9115-4CE7-891B-2507C2821A00}" sibTransId="{46E503C0-72C8-4402-8F3D-74D0E4FC07A6}"/>
    <dgm:cxn modelId="{6311BCED-C91C-4707-825C-F9840025DA82}" type="presOf" srcId="{6010628D-0258-4E9D-A7D4-B15FAFD78206}" destId="{71789A16-8F70-472F-BF4E-EBF4FC00FD17}" srcOrd="0" destOrd="7" presId="urn:microsoft.com/office/officeart/2005/8/layout/hList1"/>
    <dgm:cxn modelId="{F647E9F8-2F81-4183-821E-F71759605F09}" srcId="{B4AA6B01-8667-4D5E-A8DD-5AE4A8B2AE5E}" destId="{50CBEE16-2892-4913-82A0-9D87EFDFA294}" srcOrd="3" destOrd="0" parTransId="{136CC107-A152-4F42-9C22-6882A74ABFDF}" sibTransId="{92E5AC39-4004-40E2-95C1-63EAC905A55F}"/>
    <dgm:cxn modelId="{AAB16188-4CF4-43D4-A9BF-BFB3C9021C5E}" type="presParOf" srcId="{502116A6-77C5-46D9-A3CA-6226E0B3047F}" destId="{17EE64CF-1015-4396-90F4-C302484CB071}" srcOrd="0" destOrd="0" presId="urn:microsoft.com/office/officeart/2005/8/layout/hList1"/>
    <dgm:cxn modelId="{486BD5A1-4C4A-40FC-9C9E-2391F8A30462}" type="presParOf" srcId="{17EE64CF-1015-4396-90F4-C302484CB071}" destId="{94765FEA-6F04-49AD-8E35-80BA979BEDBF}" srcOrd="0" destOrd="0" presId="urn:microsoft.com/office/officeart/2005/8/layout/hList1"/>
    <dgm:cxn modelId="{52265172-4DC7-41CC-8584-8B93DF14EC59}" type="presParOf" srcId="{17EE64CF-1015-4396-90F4-C302484CB071}" destId="{71789A16-8F70-472F-BF4E-EBF4FC00FD17}" srcOrd="1" destOrd="0" presId="urn:microsoft.com/office/officeart/2005/8/layout/hList1"/>
    <dgm:cxn modelId="{A4A63CC4-D789-43AC-947E-E53424480B71}" type="presParOf" srcId="{502116A6-77C5-46D9-A3CA-6226E0B3047F}" destId="{89E0573E-FE86-4182-A5E8-9F0CB5B9188D}" srcOrd="1" destOrd="0" presId="urn:microsoft.com/office/officeart/2005/8/layout/hList1"/>
    <dgm:cxn modelId="{2AA6CDA4-8808-4475-90C7-F44F9B54D3E6}" type="presParOf" srcId="{502116A6-77C5-46D9-A3CA-6226E0B3047F}" destId="{8CF534D7-DBD3-48DB-8EB7-BE221ABF9C93}" srcOrd="2" destOrd="0" presId="urn:microsoft.com/office/officeart/2005/8/layout/hList1"/>
    <dgm:cxn modelId="{18B31A04-5FCA-4370-9AB6-B5F0C2F96653}" type="presParOf" srcId="{8CF534D7-DBD3-48DB-8EB7-BE221ABF9C93}" destId="{6FBB6B57-D872-4305-BA7B-51212ECDAF34}" srcOrd="0" destOrd="0" presId="urn:microsoft.com/office/officeart/2005/8/layout/hList1"/>
    <dgm:cxn modelId="{BAB3D14D-2FD0-4311-B511-1B041CB3316C}" type="presParOf" srcId="{8CF534D7-DBD3-48DB-8EB7-BE221ABF9C93}" destId="{EC40009E-E641-4F94-8967-44BAD790A9B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F99B2C-C45B-41C8-A05B-A9F52B4CD70E}" type="doc">
      <dgm:prSet loTypeId="urn:microsoft.com/office/officeart/2005/8/layout/hList1" loCatId="list" qsTypeId="urn:microsoft.com/office/officeart/2005/8/quickstyle/simple5" qsCatId="simple" csTypeId="urn:microsoft.com/office/officeart/2005/8/colors/accent1_3" csCatId="accent1" phldr="1"/>
      <dgm:spPr/>
      <dgm:t>
        <a:bodyPr/>
        <a:lstStyle/>
        <a:p>
          <a:endParaRPr lang="en-US"/>
        </a:p>
      </dgm:t>
    </dgm:pt>
    <dgm:pt modelId="{A4DB0363-0314-4FBA-87B2-C9DABD3DCC92}">
      <dgm:prSet phldrT="[Text]"/>
      <dgm:spPr>
        <a:solidFill>
          <a:srgbClr val="3879AB">
            <a:alpha val="75000"/>
          </a:srgbClr>
        </a:solidFill>
      </dgm:spPr>
      <dgm:t>
        <a:bodyPr/>
        <a:lstStyle/>
        <a:p>
          <a:r>
            <a:rPr lang="en-US" dirty="0"/>
            <a:t>ARC</a:t>
          </a:r>
        </a:p>
      </dgm:t>
    </dgm:pt>
    <dgm:pt modelId="{A04C36E4-B362-4FDC-BD7A-9FBA42D0B622}" type="parTrans" cxnId="{47B5E3A9-9125-4D39-88DC-26690B3C4DDC}">
      <dgm:prSet/>
      <dgm:spPr/>
      <dgm:t>
        <a:bodyPr/>
        <a:lstStyle/>
        <a:p>
          <a:endParaRPr lang="en-US"/>
        </a:p>
      </dgm:t>
    </dgm:pt>
    <dgm:pt modelId="{42B6138C-2E37-4C5E-90A9-08743C02240D}" type="sibTrans" cxnId="{47B5E3A9-9125-4D39-88DC-26690B3C4DDC}">
      <dgm:prSet/>
      <dgm:spPr/>
      <dgm:t>
        <a:bodyPr/>
        <a:lstStyle/>
        <a:p>
          <a:endParaRPr lang="en-US"/>
        </a:p>
      </dgm:t>
    </dgm:pt>
    <dgm:pt modelId="{A049B07D-6713-4D82-90C3-E9830884C361}">
      <dgm:prSet phldrT="[Text]"/>
      <dgm:spPr>
        <a:solidFill>
          <a:srgbClr val="3879AB">
            <a:alpha val="75000"/>
          </a:srgbClr>
        </a:solidFill>
      </dgm:spPr>
      <dgm:t>
        <a:bodyPr/>
        <a:lstStyle/>
        <a:p>
          <a:r>
            <a:rPr lang="en-US" dirty="0"/>
            <a:t>ARC POWER</a:t>
          </a:r>
        </a:p>
      </dgm:t>
    </dgm:pt>
    <dgm:pt modelId="{C29C69BB-369A-4F00-9CB1-F40465D28B09}" type="parTrans" cxnId="{74F465E6-6CA9-4ED3-A50C-79735E344547}">
      <dgm:prSet/>
      <dgm:spPr/>
      <dgm:t>
        <a:bodyPr/>
        <a:lstStyle/>
        <a:p>
          <a:endParaRPr lang="en-US"/>
        </a:p>
      </dgm:t>
    </dgm:pt>
    <dgm:pt modelId="{6FE5F92A-D2B6-44BE-A143-9FA669FF5D28}" type="sibTrans" cxnId="{74F465E6-6CA9-4ED3-A50C-79735E344547}">
      <dgm:prSet/>
      <dgm:spPr/>
      <dgm:t>
        <a:bodyPr/>
        <a:lstStyle/>
        <a:p>
          <a:endParaRPr lang="en-US"/>
        </a:p>
      </dgm:t>
    </dgm:pt>
    <dgm:pt modelId="{24B6CD81-F100-4335-906E-0B994F990FA4}">
      <dgm:prSet/>
      <dgm:spPr/>
      <dgm:t>
        <a:bodyPr/>
        <a:lstStyle/>
        <a:p>
          <a:r>
            <a:rPr lang="en-US" dirty="0"/>
            <a:t>Pre-Application open 3/1/20</a:t>
          </a:r>
        </a:p>
      </dgm:t>
    </dgm:pt>
    <dgm:pt modelId="{06444CE6-E0ED-4028-8DFF-87A1925E40A6}" type="parTrans" cxnId="{0197BF20-B136-4FC5-8459-EA4C45C2C908}">
      <dgm:prSet/>
      <dgm:spPr/>
      <dgm:t>
        <a:bodyPr/>
        <a:lstStyle/>
        <a:p>
          <a:endParaRPr lang="en-US"/>
        </a:p>
      </dgm:t>
    </dgm:pt>
    <dgm:pt modelId="{147436E3-67B1-43F0-9F3A-696CEF8BFA04}" type="sibTrans" cxnId="{0197BF20-B136-4FC5-8459-EA4C45C2C908}">
      <dgm:prSet/>
      <dgm:spPr/>
      <dgm:t>
        <a:bodyPr/>
        <a:lstStyle/>
        <a:p>
          <a:endParaRPr lang="en-US"/>
        </a:p>
      </dgm:t>
    </dgm:pt>
    <dgm:pt modelId="{B01CAAF6-490F-4C54-88AF-396BD2A0922B}">
      <dgm:prSet/>
      <dgm:spPr/>
      <dgm:t>
        <a:bodyPr/>
        <a:lstStyle/>
        <a:p>
          <a:endParaRPr lang="en-US" dirty="0"/>
        </a:p>
      </dgm:t>
    </dgm:pt>
    <dgm:pt modelId="{5A01EBEA-A476-4F32-8271-33936F85B441}" type="parTrans" cxnId="{2836018F-A1AF-4CA2-94C6-8516DF9F0B57}">
      <dgm:prSet/>
      <dgm:spPr/>
      <dgm:t>
        <a:bodyPr/>
        <a:lstStyle/>
        <a:p>
          <a:endParaRPr lang="en-US"/>
        </a:p>
      </dgm:t>
    </dgm:pt>
    <dgm:pt modelId="{C60484A5-B172-4DD6-B8A7-95167AE09048}" type="sibTrans" cxnId="{2836018F-A1AF-4CA2-94C6-8516DF9F0B57}">
      <dgm:prSet/>
      <dgm:spPr/>
      <dgm:t>
        <a:bodyPr/>
        <a:lstStyle/>
        <a:p>
          <a:endParaRPr lang="en-US"/>
        </a:p>
      </dgm:t>
    </dgm:pt>
    <dgm:pt modelId="{4143EB24-A6DD-4FE4-B236-57C0CD179387}">
      <dgm:prSet/>
      <dgm:spPr/>
      <dgm:t>
        <a:bodyPr/>
        <a:lstStyle/>
        <a:p>
          <a:r>
            <a:rPr lang="en-US" dirty="0"/>
            <a:t>Due 4/13/20</a:t>
          </a:r>
        </a:p>
      </dgm:t>
    </dgm:pt>
    <dgm:pt modelId="{892A763C-C1ED-40CB-9897-341411AE1CED}" type="parTrans" cxnId="{850575AE-60C4-45FC-AAEA-23ABE85B821D}">
      <dgm:prSet/>
      <dgm:spPr/>
      <dgm:t>
        <a:bodyPr/>
        <a:lstStyle/>
        <a:p>
          <a:endParaRPr lang="en-US"/>
        </a:p>
      </dgm:t>
    </dgm:pt>
    <dgm:pt modelId="{A9AFBE33-713E-4619-820D-0ADAA65F2291}" type="sibTrans" cxnId="{850575AE-60C4-45FC-AAEA-23ABE85B821D}">
      <dgm:prSet/>
      <dgm:spPr/>
      <dgm:t>
        <a:bodyPr/>
        <a:lstStyle/>
        <a:p>
          <a:endParaRPr lang="en-US"/>
        </a:p>
      </dgm:t>
    </dgm:pt>
    <dgm:pt modelId="{234EA7BE-B328-428F-93B4-D9EF95B816BD}">
      <dgm:prSet/>
      <dgm:spPr/>
      <dgm:t>
        <a:bodyPr/>
        <a:lstStyle/>
        <a:p>
          <a:r>
            <a:rPr lang="en-US" dirty="0"/>
            <a:t>Olivia A. Collier       919-218-3623</a:t>
          </a:r>
        </a:p>
      </dgm:t>
    </dgm:pt>
    <dgm:pt modelId="{E5C945E5-1FD3-4C9B-9D2A-F9730EB6FD70}" type="parTrans" cxnId="{45605C76-1937-4668-AAFE-782425653A95}">
      <dgm:prSet/>
      <dgm:spPr/>
      <dgm:t>
        <a:bodyPr/>
        <a:lstStyle/>
        <a:p>
          <a:endParaRPr lang="en-US"/>
        </a:p>
      </dgm:t>
    </dgm:pt>
    <dgm:pt modelId="{2999384F-9628-4DDA-A3A1-4035249BFC9D}" type="sibTrans" cxnId="{45605C76-1937-4668-AAFE-782425653A95}">
      <dgm:prSet/>
      <dgm:spPr/>
      <dgm:t>
        <a:bodyPr/>
        <a:lstStyle/>
        <a:p>
          <a:endParaRPr lang="en-US"/>
        </a:p>
      </dgm:t>
    </dgm:pt>
    <dgm:pt modelId="{41AC6414-2E6F-4237-9306-5129227C03C4}">
      <dgm:prSet/>
      <dgm:spPr/>
      <dgm:t>
        <a:bodyPr/>
        <a:lstStyle/>
        <a:p>
          <a:r>
            <a:rPr lang="en-US" dirty="0"/>
            <a:t>Match required</a:t>
          </a:r>
        </a:p>
      </dgm:t>
    </dgm:pt>
    <dgm:pt modelId="{76A37816-D967-4DB4-9B5B-46B6F7ABC473}" type="parTrans" cxnId="{66075F8B-FD3C-4AD3-A381-622918AEDD8B}">
      <dgm:prSet/>
      <dgm:spPr/>
      <dgm:t>
        <a:bodyPr/>
        <a:lstStyle/>
        <a:p>
          <a:endParaRPr lang="en-US"/>
        </a:p>
      </dgm:t>
    </dgm:pt>
    <dgm:pt modelId="{EB7DED3F-46DD-4894-8CC0-42D78D2FE979}" type="sibTrans" cxnId="{66075F8B-FD3C-4AD3-A381-622918AEDD8B}">
      <dgm:prSet/>
      <dgm:spPr/>
      <dgm:t>
        <a:bodyPr/>
        <a:lstStyle/>
        <a:p>
          <a:endParaRPr lang="en-US"/>
        </a:p>
      </dgm:t>
    </dgm:pt>
    <dgm:pt modelId="{DF84868A-F599-4AAB-B635-6342F3FBAFCA}">
      <dgm:prSet/>
      <dgm:spPr/>
      <dgm:t>
        <a:bodyPr/>
        <a:lstStyle/>
        <a:p>
          <a:r>
            <a:rPr lang="en-US" dirty="0"/>
            <a:t>$300K construction</a:t>
          </a:r>
        </a:p>
      </dgm:t>
    </dgm:pt>
    <dgm:pt modelId="{DBB19B6C-2CDF-48BE-B5F6-D3A4038AC83E}" type="parTrans" cxnId="{F7180243-850D-4EE3-B9E8-880428AB816A}">
      <dgm:prSet/>
      <dgm:spPr/>
      <dgm:t>
        <a:bodyPr/>
        <a:lstStyle/>
        <a:p>
          <a:endParaRPr lang="en-US"/>
        </a:p>
      </dgm:t>
    </dgm:pt>
    <dgm:pt modelId="{4712AFB0-155F-4145-BD83-0616489CE9C3}" type="sibTrans" cxnId="{F7180243-850D-4EE3-B9E8-880428AB816A}">
      <dgm:prSet/>
      <dgm:spPr/>
      <dgm:t>
        <a:bodyPr/>
        <a:lstStyle/>
        <a:p>
          <a:endParaRPr lang="en-US"/>
        </a:p>
      </dgm:t>
    </dgm:pt>
    <dgm:pt modelId="{D5857262-3DFE-45E4-AEEB-3DF24F350F85}">
      <dgm:prSet/>
      <dgm:spPr/>
      <dgm:t>
        <a:bodyPr/>
        <a:lstStyle/>
        <a:p>
          <a:r>
            <a:rPr lang="en-US" dirty="0"/>
            <a:t>$100K non-construction</a:t>
          </a:r>
        </a:p>
      </dgm:t>
    </dgm:pt>
    <dgm:pt modelId="{4B182040-173A-4518-B0B9-92BFE80CD577}" type="parTrans" cxnId="{9992FDD1-33EA-46BF-941F-B9563042D78C}">
      <dgm:prSet/>
      <dgm:spPr/>
      <dgm:t>
        <a:bodyPr/>
        <a:lstStyle/>
        <a:p>
          <a:endParaRPr lang="en-US"/>
        </a:p>
      </dgm:t>
    </dgm:pt>
    <dgm:pt modelId="{E7D6C674-DB99-47BF-9A35-04A6B7BEB3F1}" type="sibTrans" cxnId="{9992FDD1-33EA-46BF-941F-B9563042D78C}">
      <dgm:prSet/>
      <dgm:spPr/>
      <dgm:t>
        <a:bodyPr/>
        <a:lstStyle/>
        <a:p>
          <a:endParaRPr lang="en-US"/>
        </a:p>
      </dgm:t>
    </dgm:pt>
    <dgm:pt modelId="{449965A5-BC2B-48CE-8A19-F5E468F93164}">
      <dgm:prSet/>
      <dgm:spPr/>
      <dgm:t>
        <a:bodyPr/>
        <a:lstStyle/>
        <a:p>
          <a:r>
            <a:rPr lang="en-US" dirty="0"/>
            <a:t>Eligible Applicants: Local governments and non-profits</a:t>
          </a:r>
        </a:p>
      </dgm:t>
    </dgm:pt>
    <dgm:pt modelId="{8972EAE7-ADD1-4085-A317-1555E6372A05}" type="parTrans" cxnId="{CDEF9867-00CA-4CC2-BB18-0088B10B18AB}">
      <dgm:prSet/>
      <dgm:spPr/>
      <dgm:t>
        <a:bodyPr/>
        <a:lstStyle/>
        <a:p>
          <a:endParaRPr lang="en-US"/>
        </a:p>
      </dgm:t>
    </dgm:pt>
    <dgm:pt modelId="{1586552A-167A-400E-9F8D-04F5298E93C2}" type="sibTrans" cxnId="{CDEF9867-00CA-4CC2-BB18-0088B10B18AB}">
      <dgm:prSet/>
      <dgm:spPr/>
      <dgm:t>
        <a:bodyPr/>
        <a:lstStyle/>
        <a:p>
          <a:endParaRPr lang="en-US"/>
        </a:p>
      </dgm:t>
    </dgm:pt>
    <dgm:pt modelId="{3E00D69F-2EEC-42A0-8DC8-74A75A24EA48}">
      <dgm:prSet/>
      <dgm:spPr/>
      <dgm:t>
        <a:bodyPr/>
        <a:lstStyle/>
        <a:p>
          <a:r>
            <a:rPr lang="en-US" dirty="0"/>
            <a:t>RFP will be available this fall </a:t>
          </a:r>
        </a:p>
      </dgm:t>
    </dgm:pt>
    <dgm:pt modelId="{86EE41B1-1419-4ED6-9AC8-62D84FFE6120}" type="parTrans" cxnId="{58F65B48-4CC7-4D50-88FD-3182F9B20D9C}">
      <dgm:prSet/>
      <dgm:spPr/>
      <dgm:t>
        <a:bodyPr/>
        <a:lstStyle/>
        <a:p>
          <a:endParaRPr lang="en-US"/>
        </a:p>
      </dgm:t>
    </dgm:pt>
    <dgm:pt modelId="{F36F2098-1EEF-42BD-A50A-98ADB286E312}" type="sibTrans" cxnId="{58F65B48-4CC7-4D50-88FD-3182F9B20D9C}">
      <dgm:prSet/>
      <dgm:spPr/>
      <dgm:t>
        <a:bodyPr/>
        <a:lstStyle/>
        <a:p>
          <a:endParaRPr lang="en-US"/>
        </a:p>
      </dgm:t>
    </dgm:pt>
    <dgm:pt modelId="{C3037D9D-B2D4-4511-9FE0-02F50D20892D}">
      <dgm:prSet/>
      <dgm:spPr/>
      <dgm:t>
        <a:bodyPr/>
        <a:lstStyle/>
        <a:p>
          <a:r>
            <a:rPr lang="en-US" dirty="0"/>
            <a:t>Eligible Applicants: Local governments and non-profits</a:t>
          </a:r>
        </a:p>
      </dgm:t>
    </dgm:pt>
    <dgm:pt modelId="{75D0F362-180D-4D61-9E3C-FB352D2609B7}" type="parTrans" cxnId="{00C529B2-83B1-4BCB-B777-6F5CB4B70AFC}">
      <dgm:prSet/>
      <dgm:spPr/>
      <dgm:t>
        <a:bodyPr/>
        <a:lstStyle/>
        <a:p>
          <a:endParaRPr lang="en-US"/>
        </a:p>
      </dgm:t>
    </dgm:pt>
    <dgm:pt modelId="{AFBFAB65-224A-4AD9-AF6B-49390569AEFF}" type="sibTrans" cxnId="{00C529B2-83B1-4BCB-B777-6F5CB4B70AFC}">
      <dgm:prSet/>
      <dgm:spPr/>
      <dgm:t>
        <a:bodyPr/>
        <a:lstStyle/>
        <a:p>
          <a:endParaRPr lang="en-US"/>
        </a:p>
      </dgm:t>
    </dgm:pt>
    <dgm:pt modelId="{C68236DF-EA30-4927-8756-A2D7776DBD46}">
      <dgm:prSet/>
      <dgm:spPr/>
      <dgm:t>
        <a:bodyPr/>
        <a:lstStyle/>
        <a:p>
          <a:r>
            <a:rPr lang="en-US" dirty="0"/>
            <a:t>Match required</a:t>
          </a:r>
        </a:p>
      </dgm:t>
    </dgm:pt>
    <dgm:pt modelId="{4180CBBD-BB74-4149-871B-037E4BB2372F}" type="parTrans" cxnId="{7695AEFC-9F67-4080-9564-EEF1F5FCE192}">
      <dgm:prSet/>
      <dgm:spPr/>
      <dgm:t>
        <a:bodyPr/>
        <a:lstStyle/>
        <a:p>
          <a:endParaRPr lang="en-US"/>
        </a:p>
      </dgm:t>
    </dgm:pt>
    <dgm:pt modelId="{AB902888-62E3-4E6C-9B13-70ADC7BBC35D}" type="sibTrans" cxnId="{7695AEFC-9F67-4080-9564-EEF1F5FCE192}">
      <dgm:prSet/>
      <dgm:spPr/>
      <dgm:t>
        <a:bodyPr/>
        <a:lstStyle/>
        <a:p>
          <a:endParaRPr lang="en-US"/>
        </a:p>
      </dgm:t>
    </dgm:pt>
    <dgm:pt modelId="{A4100F27-3D2F-46A0-854A-92FFF2A3278A}">
      <dgm:prSet/>
      <dgm:spPr/>
      <dgm:t>
        <a:bodyPr/>
        <a:lstStyle/>
        <a:p>
          <a:r>
            <a:rPr lang="en-US" dirty="0"/>
            <a:t>Funding limits will be detailed in the RFP</a:t>
          </a:r>
        </a:p>
      </dgm:t>
    </dgm:pt>
    <dgm:pt modelId="{84A2F3AB-6283-4677-A0BB-3B610F4DD026}" type="parTrans" cxnId="{BA69D4F2-ADF8-436D-96F6-76A0BA2405E0}">
      <dgm:prSet/>
      <dgm:spPr/>
      <dgm:t>
        <a:bodyPr/>
        <a:lstStyle/>
        <a:p>
          <a:endParaRPr lang="en-US"/>
        </a:p>
      </dgm:t>
    </dgm:pt>
    <dgm:pt modelId="{2F4033FA-1C15-44C9-B0F5-ECEE7FD90A91}" type="sibTrans" cxnId="{BA69D4F2-ADF8-436D-96F6-76A0BA2405E0}">
      <dgm:prSet/>
      <dgm:spPr/>
      <dgm:t>
        <a:bodyPr/>
        <a:lstStyle/>
        <a:p>
          <a:endParaRPr lang="en-US"/>
        </a:p>
      </dgm:t>
    </dgm:pt>
    <dgm:pt modelId="{E7002871-35F2-402E-B3A0-23F711C4585C}">
      <dgm:prSet/>
      <dgm:spPr/>
      <dgm:t>
        <a:bodyPr/>
        <a:lstStyle/>
        <a:p>
          <a:endParaRPr lang="en-US" dirty="0"/>
        </a:p>
      </dgm:t>
    </dgm:pt>
    <dgm:pt modelId="{80809BE3-65FD-4A4C-A6C2-17604F9C3162}" type="parTrans" cxnId="{85008A95-6991-4602-A047-6CE15F2D31D7}">
      <dgm:prSet/>
      <dgm:spPr/>
      <dgm:t>
        <a:bodyPr/>
        <a:lstStyle/>
        <a:p>
          <a:endParaRPr lang="en-US"/>
        </a:p>
      </dgm:t>
    </dgm:pt>
    <dgm:pt modelId="{25B9A658-BAB3-4DD1-A9E6-BA786A271040}" type="sibTrans" cxnId="{85008A95-6991-4602-A047-6CE15F2D31D7}">
      <dgm:prSet/>
      <dgm:spPr/>
      <dgm:t>
        <a:bodyPr/>
        <a:lstStyle/>
        <a:p>
          <a:endParaRPr lang="en-US"/>
        </a:p>
      </dgm:t>
    </dgm:pt>
    <dgm:pt modelId="{8B051315-28A6-4785-B40A-31FBF6F80656}">
      <dgm:prSet/>
      <dgm:spPr/>
      <dgm:t>
        <a:bodyPr/>
        <a:lstStyle/>
        <a:p>
          <a:endParaRPr lang="en-US" dirty="0"/>
        </a:p>
      </dgm:t>
    </dgm:pt>
    <dgm:pt modelId="{E16BDD40-ABA0-42D5-A90C-FDBF635ABFA7}" type="parTrans" cxnId="{1A893196-4A7F-4DA0-A3CA-A6B8FA74D491}">
      <dgm:prSet/>
      <dgm:spPr/>
      <dgm:t>
        <a:bodyPr/>
        <a:lstStyle/>
        <a:p>
          <a:endParaRPr lang="en-US"/>
        </a:p>
      </dgm:t>
    </dgm:pt>
    <dgm:pt modelId="{898B9207-6BAD-4698-A534-4CE108E4C300}" type="sibTrans" cxnId="{1A893196-4A7F-4DA0-A3CA-A6B8FA74D491}">
      <dgm:prSet/>
      <dgm:spPr/>
      <dgm:t>
        <a:bodyPr/>
        <a:lstStyle/>
        <a:p>
          <a:endParaRPr lang="en-US"/>
        </a:p>
      </dgm:t>
    </dgm:pt>
    <dgm:pt modelId="{A8935944-843D-4EDC-BCF3-71E20F86F3DB}">
      <dgm:prSet/>
      <dgm:spPr/>
      <dgm:t>
        <a:bodyPr/>
        <a:lstStyle/>
        <a:p>
          <a:endParaRPr lang="en-US" dirty="0"/>
        </a:p>
      </dgm:t>
    </dgm:pt>
    <dgm:pt modelId="{382AEFA5-69ED-4CDD-9494-C21C7D810083}" type="parTrans" cxnId="{D9BA43EB-139A-4183-84E3-9CAA133FCC13}">
      <dgm:prSet/>
      <dgm:spPr/>
      <dgm:t>
        <a:bodyPr/>
        <a:lstStyle/>
        <a:p>
          <a:endParaRPr lang="en-US"/>
        </a:p>
      </dgm:t>
    </dgm:pt>
    <dgm:pt modelId="{C914DD0F-163A-405C-AC6B-16FA3727B71A}" type="sibTrans" cxnId="{D9BA43EB-139A-4183-84E3-9CAA133FCC13}">
      <dgm:prSet/>
      <dgm:spPr/>
      <dgm:t>
        <a:bodyPr/>
        <a:lstStyle/>
        <a:p>
          <a:endParaRPr lang="en-US"/>
        </a:p>
      </dgm:t>
    </dgm:pt>
    <dgm:pt modelId="{8B732DB0-C787-4F44-99AF-98674557CABA}">
      <dgm:prSet/>
      <dgm:spPr/>
      <dgm:t>
        <a:bodyPr/>
        <a:lstStyle/>
        <a:p>
          <a:r>
            <a:rPr lang="en-US" dirty="0"/>
            <a:t>Olivia A. Collier       919-218-3623</a:t>
          </a:r>
        </a:p>
      </dgm:t>
    </dgm:pt>
    <dgm:pt modelId="{0F45CAE9-9B7C-4707-9116-D8DC99533E4A}" type="parTrans" cxnId="{70FD0560-0E25-4140-AB23-79592F0DEF9F}">
      <dgm:prSet/>
      <dgm:spPr/>
      <dgm:t>
        <a:bodyPr/>
        <a:lstStyle/>
        <a:p>
          <a:endParaRPr lang="en-US"/>
        </a:p>
      </dgm:t>
    </dgm:pt>
    <dgm:pt modelId="{34C82317-30FE-4576-B15F-3D3DA9875D43}" type="sibTrans" cxnId="{70FD0560-0E25-4140-AB23-79592F0DEF9F}">
      <dgm:prSet/>
      <dgm:spPr/>
      <dgm:t>
        <a:bodyPr/>
        <a:lstStyle/>
        <a:p>
          <a:endParaRPr lang="en-US"/>
        </a:p>
      </dgm:t>
    </dgm:pt>
    <dgm:pt modelId="{42C89A25-6D1C-4846-A724-7E30050D3541}">
      <dgm:prSet/>
      <dgm:spPr/>
      <dgm:t>
        <a:bodyPr/>
        <a:lstStyle/>
        <a:p>
          <a:endParaRPr lang="en-US" dirty="0"/>
        </a:p>
      </dgm:t>
    </dgm:pt>
    <dgm:pt modelId="{BAF92298-46F5-4203-98DF-3B1BA94B227A}" type="parTrans" cxnId="{CE53A6EE-62FC-44C5-9F5F-F436AFEDC6C0}">
      <dgm:prSet/>
      <dgm:spPr/>
      <dgm:t>
        <a:bodyPr/>
        <a:lstStyle/>
        <a:p>
          <a:endParaRPr lang="en-US"/>
        </a:p>
      </dgm:t>
    </dgm:pt>
    <dgm:pt modelId="{B39FA788-EA57-4C74-803E-CA8AA099C6DD}" type="sibTrans" cxnId="{CE53A6EE-62FC-44C5-9F5F-F436AFEDC6C0}">
      <dgm:prSet/>
      <dgm:spPr/>
      <dgm:t>
        <a:bodyPr/>
        <a:lstStyle/>
        <a:p>
          <a:endParaRPr lang="en-US"/>
        </a:p>
      </dgm:t>
    </dgm:pt>
    <dgm:pt modelId="{3B271A4D-9D5E-4C43-B593-8772F80D9986}">
      <dgm:prSet/>
      <dgm:spPr/>
      <dgm:t>
        <a:bodyPr/>
        <a:lstStyle/>
        <a:p>
          <a:endParaRPr lang="en-US" dirty="0"/>
        </a:p>
      </dgm:t>
    </dgm:pt>
    <dgm:pt modelId="{9516193E-CC48-4137-944D-88A3FFE2CA7F}" type="parTrans" cxnId="{4EA727D6-F2DC-405A-9F02-9F11747CD79D}">
      <dgm:prSet/>
      <dgm:spPr/>
      <dgm:t>
        <a:bodyPr/>
        <a:lstStyle/>
        <a:p>
          <a:endParaRPr lang="en-US"/>
        </a:p>
      </dgm:t>
    </dgm:pt>
    <dgm:pt modelId="{BD4F4DCE-A5E3-43A3-AFD1-052F47E89689}" type="sibTrans" cxnId="{4EA727D6-F2DC-405A-9F02-9F11747CD79D}">
      <dgm:prSet/>
      <dgm:spPr/>
      <dgm:t>
        <a:bodyPr/>
        <a:lstStyle/>
        <a:p>
          <a:endParaRPr lang="en-US"/>
        </a:p>
      </dgm:t>
    </dgm:pt>
    <dgm:pt modelId="{502116A6-77C5-46D9-A3CA-6226E0B3047F}" type="pres">
      <dgm:prSet presAssocID="{7CF99B2C-C45B-41C8-A05B-A9F52B4CD70E}" presName="Name0" presStyleCnt="0">
        <dgm:presLayoutVars>
          <dgm:dir/>
          <dgm:animLvl val="lvl"/>
          <dgm:resizeHandles val="exact"/>
        </dgm:presLayoutVars>
      </dgm:prSet>
      <dgm:spPr/>
    </dgm:pt>
    <dgm:pt modelId="{8AA52A8B-58C5-49A8-99DC-DE48903819BA}" type="pres">
      <dgm:prSet presAssocID="{A4DB0363-0314-4FBA-87B2-C9DABD3DCC92}" presName="composite" presStyleCnt="0"/>
      <dgm:spPr/>
    </dgm:pt>
    <dgm:pt modelId="{66219F62-87AF-4B72-A1F2-F2D4D1091C9F}" type="pres">
      <dgm:prSet presAssocID="{A4DB0363-0314-4FBA-87B2-C9DABD3DCC92}" presName="parTx" presStyleLbl="alignNode1" presStyleIdx="0" presStyleCnt="2">
        <dgm:presLayoutVars>
          <dgm:chMax val="0"/>
          <dgm:chPref val="0"/>
          <dgm:bulletEnabled val="1"/>
        </dgm:presLayoutVars>
      </dgm:prSet>
      <dgm:spPr/>
    </dgm:pt>
    <dgm:pt modelId="{C81F7327-BCAC-4FAD-8942-6A241B53D417}" type="pres">
      <dgm:prSet presAssocID="{A4DB0363-0314-4FBA-87B2-C9DABD3DCC92}" presName="desTx" presStyleLbl="alignAccFollowNode1" presStyleIdx="0" presStyleCnt="2">
        <dgm:presLayoutVars>
          <dgm:bulletEnabled val="1"/>
        </dgm:presLayoutVars>
      </dgm:prSet>
      <dgm:spPr/>
    </dgm:pt>
    <dgm:pt modelId="{5E3E0F4A-C565-471E-812D-5D24E6E7BFA7}" type="pres">
      <dgm:prSet presAssocID="{42B6138C-2E37-4C5E-90A9-08743C02240D}" presName="space" presStyleCnt="0"/>
      <dgm:spPr/>
    </dgm:pt>
    <dgm:pt modelId="{0F61F96C-4881-4F68-8847-A1BEFB20982E}" type="pres">
      <dgm:prSet presAssocID="{A049B07D-6713-4D82-90C3-E9830884C361}" presName="composite" presStyleCnt="0"/>
      <dgm:spPr/>
    </dgm:pt>
    <dgm:pt modelId="{1A018E22-AA2C-40CC-B00B-7BB7BDAECE27}" type="pres">
      <dgm:prSet presAssocID="{A049B07D-6713-4D82-90C3-E9830884C361}" presName="parTx" presStyleLbl="alignNode1" presStyleIdx="1" presStyleCnt="2">
        <dgm:presLayoutVars>
          <dgm:chMax val="0"/>
          <dgm:chPref val="0"/>
          <dgm:bulletEnabled val="1"/>
        </dgm:presLayoutVars>
      </dgm:prSet>
      <dgm:spPr/>
    </dgm:pt>
    <dgm:pt modelId="{242DD3D6-7472-4657-AF43-D61EF332FC9C}" type="pres">
      <dgm:prSet presAssocID="{A049B07D-6713-4D82-90C3-E9830884C361}" presName="desTx" presStyleLbl="alignAccFollowNode1" presStyleIdx="1" presStyleCnt="2">
        <dgm:presLayoutVars>
          <dgm:bulletEnabled val="1"/>
        </dgm:presLayoutVars>
      </dgm:prSet>
      <dgm:spPr/>
    </dgm:pt>
  </dgm:ptLst>
  <dgm:cxnLst>
    <dgm:cxn modelId="{24220402-AEE6-4984-B9F2-94D9082A0D85}" type="presOf" srcId="{7CF99B2C-C45B-41C8-A05B-A9F52B4CD70E}" destId="{502116A6-77C5-46D9-A3CA-6226E0B3047F}" srcOrd="0" destOrd="0" presId="urn:microsoft.com/office/officeart/2005/8/layout/hList1"/>
    <dgm:cxn modelId="{C9E4BF19-B986-4437-8C6C-4B2D357DA8A4}" type="presOf" srcId="{A4DB0363-0314-4FBA-87B2-C9DABD3DCC92}" destId="{66219F62-87AF-4B72-A1F2-F2D4D1091C9F}" srcOrd="0" destOrd="0" presId="urn:microsoft.com/office/officeart/2005/8/layout/hList1"/>
    <dgm:cxn modelId="{0197BF20-B136-4FC5-8459-EA4C45C2C908}" srcId="{A4DB0363-0314-4FBA-87B2-C9DABD3DCC92}" destId="{24B6CD81-F100-4335-906E-0B994F990FA4}" srcOrd="0" destOrd="0" parTransId="{06444CE6-E0ED-4028-8DFF-87A1925E40A6}" sibTransId="{147436E3-67B1-43F0-9F3A-696CEF8BFA04}"/>
    <dgm:cxn modelId="{8140C12B-E4F1-4E2C-84D2-D47446256AA8}" type="presOf" srcId="{449965A5-BC2B-48CE-8A19-F5E468F93164}" destId="{C81F7327-BCAC-4FAD-8942-6A241B53D417}" srcOrd="0" destOrd="5" presId="urn:microsoft.com/office/officeart/2005/8/layout/hList1"/>
    <dgm:cxn modelId="{E43D623C-1100-4392-B4E6-DDBA7BBE9204}" type="presOf" srcId="{A4100F27-3D2F-46A0-854A-92FFF2A3278A}" destId="{242DD3D6-7472-4657-AF43-D61EF332FC9C}" srcOrd="0" destOrd="2" presId="urn:microsoft.com/office/officeart/2005/8/layout/hList1"/>
    <dgm:cxn modelId="{CCAD105F-3ACF-4142-BF41-5DCF13716C25}" type="presOf" srcId="{C3037D9D-B2D4-4511-9FE0-02F50D20892D}" destId="{242DD3D6-7472-4657-AF43-D61EF332FC9C}" srcOrd="0" destOrd="3" presId="urn:microsoft.com/office/officeart/2005/8/layout/hList1"/>
    <dgm:cxn modelId="{70FD0560-0E25-4140-AB23-79592F0DEF9F}" srcId="{A049B07D-6713-4D82-90C3-E9830884C361}" destId="{8B732DB0-C787-4F44-99AF-98674557CABA}" srcOrd="7" destOrd="0" parTransId="{0F45CAE9-9B7C-4707-9116-D8DC99533E4A}" sibTransId="{34C82317-30FE-4576-B15F-3D3DA9875D43}"/>
    <dgm:cxn modelId="{4559D741-81B1-4A1B-84E8-1C045DF2C4E2}" type="presOf" srcId="{3B271A4D-9D5E-4C43-B593-8772F80D9986}" destId="{242DD3D6-7472-4657-AF43-D61EF332FC9C}" srcOrd="0" destOrd="5" presId="urn:microsoft.com/office/officeart/2005/8/layout/hList1"/>
    <dgm:cxn modelId="{F7180243-850D-4EE3-B9E8-880428AB816A}" srcId="{A4DB0363-0314-4FBA-87B2-C9DABD3DCC92}" destId="{DF84868A-F599-4AAB-B635-6342F3FBAFCA}" srcOrd="3" destOrd="0" parTransId="{DBB19B6C-2CDF-48BE-B5F6-D3A4038AC83E}" sibTransId="{4712AFB0-155F-4145-BD83-0616489CE9C3}"/>
    <dgm:cxn modelId="{CDEF9867-00CA-4CC2-BB18-0088B10B18AB}" srcId="{A4DB0363-0314-4FBA-87B2-C9DABD3DCC92}" destId="{449965A5-BC2B-48CE-8A19-F5E468F93164}" srcOrd="5" destOrd="0" parTransId="{8972EAE7-ADD1-4085-A317-1555E6372A05}" sibTransId="{1586552A-167A-400E-9F8D-04F5298E93C2}"/>
    <dgm:cxn modelId="{58F65B48-4CC7-4D50-88FD-3182F9B20D9C}" srcId="{A049B07D-6713-4D82-90C3-E9830884C361}" destId="{3E00D69F-2EEC-42A0-8DC8-74A75A24EA48}" srcOrd="0" destOrd="0" parTransId="{86EE41B1-1419-4ED6-9AC8-62D84FFE6120}" sibTransId="{F36F2098-1EEF-42BD-A50A-98ADB286E312}"/>
    <dgm:cxn modelId="{231BB449-1CD0-482E-A40E-395E0109E843}" type="presOf" srcId="{C68236DF-EA30-4927-8756-A2D7776DBD46}" destId="{242DD3D6-7472-4657-AF43-D61EF332FC9C}" srcOrd="0" destOrd="1" presId="urn:microsoft.com/office/officeart/2005/8/layout/hList1"/>
    <dgm:cxn modelId="{245B524D-EF07-4CCE-AEDB-C4C541D54331}" type="presOf" srcId="{4143EB24-A6DD-4FE4-B236-57C0CD179387}" destId="{C81F7327-BCAC-4FAD-8942-6A241B53D417}" srcOrd="0" destOrd="1" presId="urn:microsoft.com/office/officeart/2005/8/layout/hList1"/>
    <dgm:cxn modelId="{E5C9A052-4A86-4225-9C8E-26BCC354AEE4}" type="presOf" srcId="{3E00D69F-2EEC-42A0-8DC8-74A75A24EA48}" destId="{242DD3D6-7472-4657-AF43-D61EF332FC9C}" srcOrd="0" destOrd="0" presId="urn:microsoft.com/office/officeart/2005/8/layout/hList1"/>
    <dgm:cxn modelId="{45605C76-1937-4668-AAFE-782425653A95}" srcId="{A4DB0363-0314-4FBA-87B2-C9DABD3DCC92}" destId="{234EA7BE-B328-428F-93B4-D9EF95B816BD}" srcOrd="7" destOrd="0" parTransId="{E5C945E5-1FD3-4C9B-9D2A-F9730EB6FD70}" sibTransId="{2999384F-9628-4DDA-A3A1-4035249BFC9D}"/>
    <dgm:cxn modelId="{66075F8B-FD3C-4AD3-A381-622918AEDD8B}" srcId="{A4DB0363-0314-4FBA-87B2-C9DABD3DCC92}" destId="{41AC6414-2E6F-4237-9306-5129227C03C4}" srcOrd="2" destOrd="0" parTransId="{76A37816-D967-4DB4-9B5B-46B6F7ABC473}" sibTransId="{EB7DED3F-46DD-4894-8CC0-42D78D2FE979}"/>
    <dgm:cxn modelId="{FDF4468E-FC5E-4F75-961F-600687B4EB0A}" type="presOf" srcId="{234EA7BE-B328-428F-93B4-D9EF95B816BD}" destId="{C81F7327-BCAC-4FAD-8942-6A241B53D417}" srcOrd="0" destOrd="7" presId="urn:microsoft.com/office/officeart/2005/8/layout/hList1"/>
    <dgm:cxn modelId="{2836018F-A1AF-4CA2-94C6-8516DF9F0B57}" srcId="{A4DB0363-0314-4FBA-87B2-C9DABD3DCC92}" destId="{B01CAAF6-490F-4C54-88AF-396BD2A0922B}" srcOrd="8" destOrd="0" parTransId="{5A01EBEA-A476-4F32-8271-33936F85B441}" sibTransId="{C60484A5-B172-4DD6-B8A7-95167AE09048}"/>
    <dgm:cxn modelId="{85008A95-6991-4602-A047-6CE15F2D31D7}" srcId="{A4DB0363-0314-4FBA-87B2-C9DABD3DCC92}" destId="{E7002871-35F2-402E-B3A0-23F711C4585C}" srcOrd="6" destOrd="0" parTransId="{80809BE3-65FD-4A4C-A6C2-17604F9C3162}" sibTransId="{25B9A658-BAB3-4DD1-A9E6-BA786A271040}"/>
    <dgm:cxn modelId="{1A893196-4A7F-4DA0-A3CA-A6B8FA74D491}" srcId="{A049B07D-6713-4D82-90C3-E9830884C361}" destId="{8B051315-28A6-4785-B40A-31FBF6F80656}" srcOrd="8" destOrd="0" parTransId="{E16BDD40-ABA0-42D5-A90C-FDBF635ABFA7}" sibTransId="{898B9207-6BAD-4698-A534-4CE108E4C300}"/>
    <dgm:cxn modelId="{47B5E3A9-9125-4D39-88DC-26690B3C4DDC}" srcId="{7CF99B2C-C45B-41C8-A05B-A9F52B4CD70E}" destId="{A4DB0363-0314-4FBA-87B2-C9DABD3DCC92}" srcOrd="0" destOrd="0" parTransId="{A04C36E4-B362-4FDC-BD7A-9FBA42D0B622}" sibTransId="{42B6138C-2E37-4C5E-90A9-08743C02240D}"/>
    <dgm:cxn modelId="{850575AE-60C4-45FC-AAEA-23ABE85B821D}" srcId="{A4DB0363-0314-4FBA-87B2-C9DABD3DCC92}" destId="{4143EB24-A6DD-4FE4-B236-57C0CD179387}" srcOrd="1" destOrd="0" parTransId="{892A763C-C1ED-40CB-9897-341411AE1CED}" sibTransId="{A9AFBE33-713E-4619-820D-0ADAA65F2291}"/>
    <dgm:cxn modelId="{D0F4E9B1-412A-4957-BC0F-8DB2A939550C}" type="presOf" srcId="{41AC6414-2E6F-4237-9306-5129227C03C4}" destId="{C81F7327-BCAC-4FAD-8942-6A241B53D417}" srcOrd="0" destOrd="2" presId="urn:microsoft.com/office/officeart/2005/8/layout/hList1"/>
    <dgm:cxn modelId="{00C529B2-83B1-4BCB-B777-6F5CB4B70AFC}" srcId="{A049B07D-6713-4D82-90C3-E9830884C361}" destId="{C3037D9D-B2D4-4511-9FE0-02F50D20892D}" srcOrd="3" destOrd="0" parTransId="{75D0F362-180D-4D61-9E3C-FB352D2609B7}" sibTransId="{AFBFAB65-224A-4AD9-AF6B-49390569AEFF}"/>
    <dgm:cxn modelId="{8FCBE8C0-ADFC-40C5-A2BD-D562844ED330}" type="presOf" srcId="{E7002871-35F2-402E-B3A0-23F711C4585C}" destId="{C81F7327-BCAC-4FAD-8942-6A241B53D417}" srcOrd="0" destOrd="6" presId="urn:microsoft.com/office/officeart/2005/8/layout/hList1"/>
    <dgm:cxn modelId="{1D24D4C6-2CF5-491B-9FA3-41F1BA58DF3B}" type="presOf" srcId="{8B051315-28A6-4785-B40A-31FBF6F80656}" destId="{242DD3D6-7472-4657-AF43-D61EF332FC9C}" srcOrd="0" destOrd="8" presId="urn:microsoft.com/office/officeart/2005/8/layout/hList1"/>
    <dgm:cxn modelId="{7CFA7EC9-E236-4561-801E-5D6F1F921F35}" type="presOf" srcId="{42C89A25-6D1C-4846-A724-7E30050D3541}" destId="{242DD3D6-7472-4657-AF43-D61EF332FC9C}" srcOrd="0" destOrd="4" presId="urn:microsoft.com/office/officeart/2005/8/layout/hList1"/>
    <dgm:cxn modelId="{9992FDD1-33EA-46BF-941F-B9563042D78C}" srcId="{A4DB0363-0314-4FBA-87B2-C9DABD3DCC92}" destId="{D5857262-3DFE-45E4-AEEB-3DF24F350F85}" srcOrd="4" destOrd="0" parTransId="{4B182040-173A-4518-B0B9-92BFE80CD577}" sibTransId="{E7D6C674-DB99-47BF-9A35-04A6B7BEB3F1}"/>
    <dgm:cxn modelId="{4EA727D6-F2DC-405A-9F02-9F11747CD79D}" srcId="{A049B07D-6713-4D82-90C3-E9830884C361}" destId="{3B271A4D-9D5E-4C43-B593-8772F80D9986}" srcOrd="5" destOrd="0" parTransId="{9516193E-CC48-4137-944D-88A3FFE2CA7F}" sibTransId="{BD4F4DCE-A5E3-43A3-AFD1-052F47E89689}"/>
    <dgm:cxn modelId="{73A151E1-4FDB-4261-84AE-7B3CC0D01D19}" type="presOf" srcId="{A049B07D-6713-4D82-90C3-E9830884C361}" destId="{1A018E22-AA2C-40CC-B00B-7BB7BDAECE27}" srcOrd="0" destOrd="0" presId="urn:microsoft.com/office/officeart/2005/8/layout/hList1"/>
    <dgm:cxn modelId="{74F465E6-6CA9-4ED3-A50C-79735E344547}" srcId="{7CF99B2C-C45B-41C8-A05B-A9F52B4CD70E}" destId="{A049B07D-6713-4D82-90C3-E9830884C361}" srcOrd="1" destOrd="0" parTransId="{C29C69BB-369A-4F00-9CB1-F40465D28B09}" sibTransId="{6FE5F92A-D2B6-44BE-A143-9FA669FF5D28}"/>
    <dgm:cxn modelId="{A70C25E8-B751-4B85-B439-C118EC062C0B}" type="presOf" srcId="{B01CAAF6-490F-4C54-88AF-396BD2A0922B}" destId="{C81F7327-BCAC-4FAD-8942-6A241B53D417}" srcOrd="0" destOrd="8" presId="urn:microsoft.com/office/officeart/2005/8/layout/hList1"/>
    <dgm:cxn modelId="{25FE92E9-2DE5-48CD-AC91-4009A89B4E2E}" type="presOf" srcId="{DF84868A-F599-4AAB-B635-6342F3FBAFCA}" destId="{C81F7327-BCAC-4FAD-8942-6A241B53D417}" srcOrd="0" destOrd="3" presId="urn:microsoft.com/office/officeart/2005/8/layout/hList1"/>
    <dgm:cxn modelId="{BF041EEB-2E6B-4366-A90B-35A323AB6B55}" type="presOf" srcId="{A8935944-843D-4EDC-BCF3-71E20F86F3DB}" destId="{242DD3D6-7472-4657-AF43-D61EF332FC9C}" srcOrd="0" destOrd="6" presId="urn:microsoft.com/office/officeart/2005/8/layout/hList1"/>
    <dgm:cxn modelId="{D9BA43EB-139A-4183-84E3-9CAA133FCC13}" srcId="{A049B07D-6713-4D82-90C3-E9830884C361}" destId="{A8935944-843D-4EDC-BCF3-71E20F86F3DB}" srcOrd="6" destOrd="0" parTransId="{382AEFA5-69ED-4CDD-9494-C21C7D810083}" sibTransId="{C914DD0F-163A-405C-AC6B-16FA3727B71A}"/>
    <dgm:cxn modelId="{0C0304EE-B0C1-407B-98D6-153106CCB0B6}" type="presOf" srcId="{8B732DB0-C787-4F44-99AF-98674557CABA}" destId="{242DD3D6-7472-4657-AF43-D61EF332FC9C}" srcOrd="0" destOrd="7" presId="urn:microsoft.com/office/officeart/2005/8/layout/hList1"/>
    <dgm:cxn modelId="{CE53A6EE-62FC-44C5-9F5F-F436AFEDC6C0}" srcId="{A049B07D-6713-4D82-90C3-E9830884C361}" destId="{42C89A25-6D1C-4846-A724-7E30050D3541}" srcOrd="4" destOrd="0" parTransId="{BAF92298-46F5-4203-98DF-3B1BA94B227A}" sibTransId="{B39FA788-EA57-4C74-803E-CA8AA099C6DD}"/>
    <dgm:cxn modelId="{9A13C1F0-BAAE-407F-B465-A495E7E9750E}" type="presOf" srcId="{D5857262-3DFE-45E4-AEEB-3DF24F350F85}" destId="{C81F7327-BCAC-4FAD-8942-6A241B53D417}" srcOrd="0" destOrd="4" presId="urn:microsoft.com/office/officeart/2005/8/layout/hList1"/>
    <dgm:cxn modelId="{BA69D4F2-ADF8-436D-96F6-76A0BA2405E0}" srcId="{A049B07D-6713-4D82-90C3-E9830884C361}" destId="{A4100F27-3D2F-46A0-854A-92FFF2A3278A}" srcOrd="2" destOrd="0" parTransId="{84A2F3AB-6283-4677-A0BB-3B610F4DD026}" sibTransId="{2F4033FA-1C15-44C9-B0F5-ECEE7FD90A91}"/>
    <dgm:cxn modelId="{DE40E2FA-CA03-48DE-AD40-4B646F7B734E}" type="presOf" srcId="{24B6CD81-F100-4335-906E-0B994F990FA4}" destId="{C81F7327-BCAC-4FAD-8942-6A241B53D417}" srcOrd="0" destOrd="0" presId="urn:microsoft.com/office/officeart/2005/8/layout/hList1"/>
    <dgm:cxn modelId="{7695AEFC-9F67-4080-9564-EEF1F5FCE192}" srcId="{A049B07D-6713-4D82-90C3-E9830884C361}" destId="{C68236DF-EA30-4927-8756-A2D7776DBD46}" srcOrd="1" destOrd="0" parTransId="{4180CBBD-BB74-4149-871B-037E4BB2372F}" sibTransId="{AB902888-62E3-4E6C-9B13-70ADC7BBC35D}"/>
    <dgm:cxn modelId="{EFBA0980-4C5F-4C7A-B98B-2D7BA3CB9632}" type="presParOf" srcId="{502116A6-77C5-46D9-A3CA-6226E0B3047F}" destId="{8AA52A8B-58C5-49A8-99DC-DE48903819BA}" srcOrd="0" destOrd="0" presId="urn:microsoft.com/office/officeart/2005/8/layout/hList1"/>
    <dgm:cxn modelId="{090D5F77-D0FB-4EDE-B6AD-86BF2DB97F29}" type="presParOf" srcId="{8AA52A8B-58C5-49A8-99DC-DE48903819BA}" destId="{66219F62-87AF-4B72-A1F2-F2D4D1091C9F}" srcOrd="0" destOrd="0" presId="urn:microsoft.com/office/officeart/2005/8/layout/hList1"/>
    <dgm:cxn modelId="{419DD84F-30DD-49E6-9BAB-D0AEF5DE9A4D}" type="presParOf" srcId="{8AA52A8B-58C5-49A8-99DC-DE48903819BA}" destId="{C81F7327-BCAC-4FAD-8942-6A241B53D417}" srcOrd="1" destOrd="0" presId="urn:microsoft.com/office/officeart/2005/8/layout/hList1"/>
    <dgm:cxn modelId="{0ABE8D80-4F15-4DD8-8865-49F4490D7F5E}" type="presParOf" srcId="{502116A6-77C5-46D9-A3CA-6226E0B3047F}" destId="{5E3E0F4A-C565-471E-812D-5D24E6E7BFA7}" srcOrd="1" destOrd="0" presId="urn:microsoft.com/office/officeart/2005/8/layout/hList1"/>
    <dgm:cxn modelId="{A46F868B-520E-407F-87A7-0714342C63E1}" type="presParOf" srcId="{502116A6-77C5-46D9-A3CA-6226E0B3047F}" destId="{0F61F96C-4881-4F68-8847-A1BEFB20982E}" srcOrd="2" destOrd="0" presId="urn:microsoft.com/office/officeart/2005/8/layout/hList1"/>
    <dgm:cxn modelId="{4320A185-4FCF-4046-8E5A-8D9F2B60E156}" type="presParOf" srcId="{0F61F96C-4881-4F68-8847-A1BEFB20982E}" destId="{1A018E22-AA2C-40CC-B00B-7BB7BDAECE27}" srcOrd="0" destOrd="0" presId="urn:microsoft.com/office/officeart/2005/8/layout/hList1"/>
    <dgm:cxn modelId="{8DE4CD33-CFCD-42BC-AF29-7631904103DC}" type="presParOf" srcId="{0F61F96C-4881-4F68-8847-A1BEFB20982E}" destId="{242DD3D6-7472-4657-AF43-D61EF332FC9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F99B2C-C45B-41C8-A05B-A9F52B4CD70E}" type="doc">
      <dgm:prSet loTypeId="urn:microsoft.com/office/officeart/2005/8/layout/hList1" loCatId="list" qsTypeId="urn:microsoft.com/office/officeart/2005/8/quickstyle/simple5" qsCatId="simple" csTypeId="urn:microsoft.com/office/officeart/2005/8/colors/accent1_3" csCatId="accent1" phldr="1"/>
      <dgm:spPr/>
      <dgm:t>
        <a:bodyPr/>
        <a:lstStyle/>
        <a:p>
          <a:endParaRPr lang="en-US"/>
        </a:p>
      </dgm:t>
    </dgm:pt>
    <dgm:pt modelId="{E2AF3B5D-2707-44E5-A06A-CA1D9E7B4A32}">
      <dgm:prSet phldrT="[Text]"/>
      <dgm:spPr>
        <a:solidFill>
          <a:srgbClr val="3879AB">
            <a:alpha val="75000"/>
          </a:srgbClr>
        </a:solidFill>
      </dgm:spPr>
      <dgm:t>
        <a:bodyPr/>
        <a:lstStyle/>
        <a:p>
          <a:r>
            <a:rPr lang="en-US" dirty="0"/>
            <a:t>FCC Rural Digital Opportunity Fund</a:t>
          </a:r>
        </a:p>
      </dgm:t>
    </dgm:pt>
    <dgm:pt modelId="{1DF55C9D-5EB1-4146-8335-9DC40E692416}" type="sibTrans" cxnId="{B4469C71-C502-4474-9426-A9457920E68D}">
      <dgm:prSet/>
      <dgm:spPr/>
      <dgm:t>
        <a:bodyPr/>
        <a:lstStyle/>
        <a:p>
          <a:endParaRPr lang="en-US"/>
        </a:p>
      </dgm:t>
    </dgm:pt>
    <dgm:pt modelId="{4FC1CF99-CA0E-4217-A129-9FC5131872BB}" type="parTrans" cxnId="{B4469C71-C502-4474-9426-A9457920E68D}">
      <dgm:prSet/>
      <dgm:spPr/>
      <dgm:t>
        <a:bodyPr/>
        <a:lstStyle/>
        <a:p>
          <a:endParaRPr lang="en-US"/>
        </a:p>
      </dgm:t>
    </dgm:pt>
    <dgm:pt modelId="{0E8A7F1E-92CB-409B-A7D6-C371245889C1}">
      <dgm:prSet/>
      <dgm:spPr/>
      <dgm:t>
        <a:bodyPr/>
        <a:lstStyle/>
        <a:p>
          <a:r>
            <a:rPr lang="en-US" dirty="0"/>
            <a:t>Under review</a:t>
          </a:r>
        </a:p>
      </dgm:t>
    </dgm:pt>
    <dgm:pt modelId="{6B31C742-DEC4-4947-9217-F9D71B9DB8D4}" type="sibTrans" cxnId="{1B41CC6F-7041-4E21-B722-7AE0FFEC0FAB}">
      <dgm:prSet/>
      <dgm:spPr/>
      <dgm:t>
        <a:bodyPr/>
        <a:lstStyle/>
        <a:p>
          <a:endParaRPr lang="en-US"/>
        </a:p>
      </dgm:t>
    </dgm:pt>
    <dgm:pt modelId="{1EEDAFE7-CB96-4853-9E67-7D58E576C4B6}" type="parTrans" cxnId="{1B41CC6F-7041-4E21-B722-7AE0FFEC0FAB}">
      <dgm:prSet/>
      <dgm:spPr/>
      <dgm:t>
        <a:bodyPr/>
        <a:lstStyle/>
        <a:p>
          <a:endParaRPr lang="en-US"/>
        </a:p>
      </dgm:t>
    </dgm:pt>
    <dgm:pt modelId="{F5771E56-A667-48D7-AC81-48702F9E31DC}">
      <dgm:prSet/>
      <dgm:spPr/>
      <dgm:t>
        <a:bodyPr/>
        <a:lstStyle/>
        <a:p>
          <a:endParaRPr lang="en-US" dirty="0"/>
        </a:p>
      </dgm:t>
    </dgm:pt>
    <dgm:pt modelId="{4BF7A7AD-FF05-41C4-BFF9-49B05537486D}" type="sibTrans" cxnId="{D9D39F4D-5601-441F-AA1B-F3FF51C591FA}">
      <dgm:prSet/>
      <dgm:spPr/>
      <dgm:t>
        <a:bodyPr/>
        <a:lstStyle/>
        <a:p>
          <a:endParaRPr lang="en-US"/>
        </a:p>
      </dgm:t>
    </dgm:pt>
    <dgm:pt modelId="{A253A4AE-E54F-41A5-B437-F333FD7557F9}" type="parTrans" cxnId="{D9D39F4D-5601-441F-AA1B-F3FF51C591FA}">
      <dgm:prSet/>
      <dgm:spPr/>
      <dgm:t>
        <a:bodyPr/>
        <a:lstStyle/>
        <a:p>
          <a:endParaRPr lang="en-US"/>
        </a:p>
      </dgm:t>
    </dgm:pt>
    <dgm:pt modelId="{D5E1EEBD-5E77-4B10-98A6-C89557C4155F}">
      <dgm:prSet/>
      <dgm:spPr/>
      <dgm:t>
        <a:bodyPr/>
        <a:lstStyle/>
        <a:p>
          <a:r>
            <a:rPr lang="en-US" dirty="0"/>
            <a:t>Proposal for $20.4 Billion</a:t>
          </a:r>
        </a:p>
      </dgm:t>
    </dgm:pt>
    <dgm:pt modelId="{462D7E51-18B2-4A43-BB04-83A8FDFC007A}" type="sibTrans" cxnId="{0ACF2702-FCA8-4995-B5B8-7CB799CCD4DA}">
      <dgm:prSet/>
      <dgm:spPr/>
      <dgm:t>
        <a:bodyPr/>
        <a:lstStyle/>
        <a:p>
          <a:endParaRPr lang="en-US"/>
        </a:p>
      </dgm:t>
    </dgm:pt>
    <dgm:pt modelId="{DDFEE41A-0F1F-41C9-B329-F30EB884B6ED}" type="parTrans" cxnId="{0ACF2702-FCA8-4995-B5B8-7CB799CCD4DA}">
      <dgm:prSet/>
      <dgm:spPr/>
      <dgm:t>
        <a:bodyPr/>
        <a:lstStyle/>
        <a:p>
          <a:endParaRPr lang="en-US"/>
        </a:p>
      </dgm:t>
    </dgm:pt>
    <dgm:pt modelId="{12877B25-A0CF-4946-A7EF-A51B936CF3A8}">
      <dgm:prSet/>
      <dgm:spPr/>
      <dgm:t>
        <a:bodyPr/>
        <a:lstStyle/>
        <a:p>
          <a:endParaRPr lang="en-US" dirty="0"/>
        </a:p>
      </dgm:t>
    </dgm:pt>
    <dgm:pt modelId="{70CE974E-21E8-4892-BA21-F9E4799A136D}" type="sibTrans" cxnId="{D8694227-A855-42CB-93AF-72CF13B37DE6}">
      <dgm:prSet/>
      <dgm:spPr/>
      <dgm:t>
        <a:bodyPr/>
        <a:lstStyle/>
        <a:p>
          <a:endParaRPr lang="en-US"/>
        </a:p>
      </dgm:t>
    </dgm:pt>
    <dgm:pt modelId="{DAD60C48-A864-4D9A-8232-B8C7F7C4048C}" type="parTrans" cxnId="{D8694227-A855-42CB-93AF-72CF13B37DE6}">
      <dgm:prSet/>
      <dgm:spPr/>
      <dgm:t>
        <a:bodyPr/>
        <a:lstStyle/>
        <a:p>
          <a:endParaRPr lang="en-US"/>
        </a:p>
      </dgm:t>
    </dgm:pt>
    <dgm:pt modelId="{23F2F823-17EF-46F3-8698-79F6C0ABFDA3}">
      <dgm:prSet/>
      <dgm:spPr/>
      <dgm:t>
        <a:bodyPr/>
        <a:lstStyle/>
        <a:p>
          <a:endParaRPr lang="en-US" dirty="0"/>
        </a:p>
      </dgm:t>
    </dgm:pt>
    <dgm:pt modelId="{B2643083-1440-412A-95F3-F71F606417B1}" type="sibTrans" cxnId="{FFDFF640-E77A-4F74-AA9D-6E49B9FBA04F}">
      <dgm:prSet/>
      <dgm:spPr/>
      <dgm:t>
        <a:bodyPr/>
        <a:lstStyle/>
        <a:p>
          <a:endParaRPr lang="en-US"/>
        </a:p>
      </dgm:t>
    </dgm:pt>
    <dgm:pt modelId="{42033132-5289-493B-979D-E03DD67EC310}" type="parTrans" cxnId="{FFDFF640-E77A-4F74-AA9D-6E49B9FBA04F}">
      <dgm:prSet/>
      <dgm:spPr/>
      <dgm:t>
        <a:bodyPr/>
        <a:lstStyle/>
        <a:p>
          <a:endParaRPr lang="en-US"/>
        </a:p>
      </dgm:t>
    </dgm:pt>
    <dgm:pt modelId="{E5117D11-E067-4224-A857-2D758A299A36}">
      <dgm:prSet/>
      <dgm:spPr/>
      <dgm:t>
        <a:bodyPr/>
        <a:lstStyle/>
        <a:p>
          <a:r>
            <a:rPr lang="en-US" dirty="0">
              <a:hlinkClick xmlns:r="http://schemas.openxmlformats.org/officeDocument/2006/relationships" r:id="rId1"/>
            </a:rPr>
            <a:t>https://www.fcc.gov/document/fcc-proposes-204-billion-rural-digital-opportunity-fund-0</a:t>
          </a:r>
          <a:r>
            <a:rPr lang="en-US" dirty="0"/>
            <a:t> </a:t>
          </a:r>
        </a:p>
      </dgm:t>
    </dgm:pt>
    <dgm:pt modelId="{2B584046-7EAF-4F3C-9B55-CBE6185167FE}" type="parTrans" cxnId="{E2217E96-2F98-49F6-86B3-280B7604972C}">
      <dgm:prSet/>
      <dgm:spPr/>
      <dgm:t>
        <a:bodyPr/>
        <a:lstStyle/>
        <a:p>
          <a:endParaRPr lang="en-US"/>
        </a:p>
      </dgm:t>
    </dgm:pt>
    <dgm:pt modelId="{56AF2456-51B4-47F4-90EA-192A5F14CB8A}" type="sibTrans" cxnId="{E2217E96-2F98-49F6-86B3-280B7604972C}">
      <dgm:prSet/>
      <dgm:spPr/>
      <dgm:t>
        <a:bodyPr/>
        <a:lstStyle/>
        <a:p>
          <a:endParaRPr lang="en-US"/>
        </a:p>
      </dgm:t>
    </dgm:pt>
    <dgm:pt modelId="{92489EE6-3547-4A07-A7D9-78B38EB767A6}">
      <dgm:prSet/>
      <dgm:spPr/>
      <dgm:t>
        <a:bodyPr/>
        <a:lstStyle/>
        <a:p>
          <a:endParaRPr lang="en-US" dirty="0"/>
        </a:p>
      </dgm:t>
    </dgm:pt>
    <dgm:pt modelId="{38E119C3-5C35-432D-9FDC-E84DB90CC0D9}" type="parTrans" cxnId="{71969626-C342-4BD3-A654-D0748F822553}">
      <dgm:prSet/>
      <dgm:spPr/>
      <dgm:t>
        <a:bodyPr/>
        <a:lstStyle/>
        <a:p>
          <a:endParaRPr lang="en-US"/>
        </a:p>
      </dgm:t>
    </dgm:pt>
    <dgm:pt modelId="{1F32B45E-6EE2-4706-8691-9418430A3C72}" type="sibTrans" cxnId="{71969626-C342-4BD3-A654-D0748F822553}">
      <dgm:prSet/>
      <dgm:spPr/>
      <dgm:t>
        <a:bodyPr/>
        <a:lstStyle/>
        <a:p>
          <a:endParaRPr lang="en-US"/>
        </a:p>
      </dgm:t>
    </dgm:pt>
    <dgm:pt modelId="{502116A6-77C5-46D9-A3CA-6226E0B3047F}" type="pres">
      <dgm:prSet presAssocID="{7CF99B2C-C45B-41C8-A05B-A9F52B4CD70E}" presName="Name0" presStyleCnt="0">
        <dgm:presLayoutVars>
          <dgm:dir/>
          <dgm:animLvl val="lvl"/>
          <dgm:resizeHandles val="exact"/>
        </dgm:presLayoutVars>
      </dgm:prSet>
      <dgm:spPr/>
    </dgm:pt>
    <dgm:pt modelId="{3EC81C54-49DE-4221-A433-D0EF29F30FE7}" type="pres">
      <dgm:prSet presAssocID="{E2AF3B5D-2707-44E5-A06A-CA1D9E7B4A32}" presName="composite" presStyleCnt="0"/>
      <dgm:spPr/>
    </dgm:pt>
    <dgm:pt modelId="{9107F418-247F-47FE-AE28-E540C7619482}" type="pres">
      <dgm:prSet presAssocID="{E2AF3B5D-2707-44E5-A06A-CA1D9E7B4A32}" presName="parTx" presStyleLbl="alignNode1" presStyleIdx="0" presStyleCnt="1">
        <dgm:presLayoutVars>
          <dgm:chMax val="0"/>
          <dgm:chPref val="0"/>
          <dgm:bulletEnabled val="1"/>
        </dgm:presLayoutVars>
      </dgm:prSet>
      <dgm:spPr/>
    </dgm:pt>
    <dgm:pt modelId="{DE8B3808-A560-405B-B824-D9E637174C88}" type="pres">
      <dgm:prSet presAssocID="{E2AF3B5D-2707-44E5-A06A-CA1D9E7B4A32}" presName="desTx" presStyleLbl="alignAccFollowNode1" presStyleIdx="0" presStyleCnt="1">
        <dgm:presLayoutVars>
          <dgm:bulletEnabled val="1"/>
        </dgm:presLayoutVars>
      </dgm:prSet>
      <dgm:spPr/>
    </dgm:pt>
  </dgm:ptLst>
  <dgm:cxnLst>
    <dgm:cxn modelId="{24220402-AEE6-4984-B9F2-94D9082A0D85}" type="presOf" srcId="{7CF99B2C-C45B-41C8-A05B-A9F52B4CD70E}" destId="{502116A6-77C5-46D9-A3CA-6226E0B3047F}" srcOrd="0" destOrd="0" presId="urn:microsoft.com/office/officeart/2005/8/layout/hList1"/>
    <dgm:cxn modelId="{0ACF2702-FCA8-4995-B5B8-7CB799CCD4DA}" srcId="{E2AF3B5D-2707-44E5-A06A-CA1D9E7B4A32}" destId="{D5E1EEBD-5E77-4B10-98A6-C89557C4155F}" srcOrd="2" destOrd="0" parTransId="{DDFEE41A-0F1F-41C9-B329-F30EB884B6ED}" sibTransId="{462D7E51-18B2-4A43-BB04-83A8FDFC007A}"/>
    <dgm:cxn modelId="{1AE5CC03-67DF-48A6-AB99-7491305D7A3E}" type="presOf" srcId="{E5117D11-E067-4224-A857-2D758A299A36}" destId="{DE8B3808-A560-405B-B824-D9E637174C88}" srcOrd="0" destOrd="4" presId="urn:microsoft.com/office/officeart/2005/8/layout/hList1"/>
    <dgm:cxn modelId="{716B5B23-037B-47F6-8947-FD99B0C44F21}" type="presOf" srcId="{92489EE6-3547-4A07-A7D9-78B38EB767A6}" destId="{DE8B3808-A560-405B-B824-D9E637174C88}" srcOrd="0" destOrd="3" presId="urn:microsoft.com/office/officeart/2005/8/layout/hList1"/>
    <dgm:cxn modelId="{71969626-C342-4BD3-A654-D0748F822553}" srcId="{E2AF3B5D-2707-44E5-A06A-CA1D9E7B4A32}" destId="{92489EE6-3547-4A07-A7D9-78B38EB767A6}" srcOrd="3" destOrd="0" parTransId="{38E119C3-5C35-432D-9FDC-E84DB90CC0D9}" sibTransId="{1F32B45E-6EE2-4706-8691-9418430A3C72}"/>
    <dgm:cxn modelId="{D8694227-A855-42CB-93AF-72CF13B37DE6}" srcId="{E2AF3B5D-2707-44E5-A06A-CA1D9E7B4A32}" destId="{12877B25-A0CF-4946-A7EF-A51B936CF3A8}" srcOrd="5" destOrd="0" parTransId="{DAD60C48-A864-4D9A-8232-B8C7F7C4048C}" sibTransId="{70CE974E-21E8-4892-BA21-F9E4799A136D}"/>
    <dgm:cxn modelId="{EACD582A-FEF0-4294-A313-03BE19CBDA02}" type="presOf" srcId="{0E8A7F1E-92CB-409B-A7D6-C371245889C1}" destId="{DE8B3808-A560-405B-B824-D9E637174C88}" srcOrd="0" destOrd="0" presId="urn:microsoft.com/office/officeart/2005/8/layout/hList1"/>
    <dgm:cxn modelId="{FFDFF640-E77A-4F74-AA9D-6E49B9FBA04F}" srcId="{E2AF3B5D-2707-44E5-A06A-CA1D9E7B4A32}" destId="{23F2F823-17EF-46F3-8698-79F6C0ABFDA3}" srcOrd="6" destOrd="0" parTransId="{42033132-5289-493B-979D-E03DD67EC310}" sibTransId="{B2643083-1440-412A-95F3-F71F606417B1}"/>
    <dgm:cxn modelId="{72CC0565-B2EC-46BD-8997-7A6A1DEBA76A}" type="presOf" srcId="{D5E1EEBD-5E77-4B10-98A6-C89557C4155F}" destId="{DE8B3808-A560-405B-B824-D9E637174C88}" srcOrd="0" destOrd="2" presId="urn:microsoft.com/office/officeart/2005/8/layout/hList1"/>
    <dgm:cxn modelId="{D9D39F4D-5601-441F-AA1B-F3FF51C591FA}" srcId="{E2AF3B5D-2707-44E5-A06A-CA1D9E7B4A32}" destId="{F5771E56-A667-48D7-AC81-48702F9E31DC}" srcOrd="1" destOrd="0" parTransId="{A253A4AE-E54F-41A5-B437-F333FD7557F9}" sibTransId="{4BF7A7AD-FF05-41C4-BFF9-49B05537486D}"/>
    <dgm:cxn modelId="{1B41CC6F-7041-4E21-B722-7AE0FFEC0FAB}" srcId="{E2AF3B5D-2707-44E5-A06A-CA1D9E7B4A32}" destId="{0E8A7F1E-92CB-409B-A7D6-C371245889C1}" srcOrd="0" destOrd="0" parTransId="{1EEDAFE7-CB96-4853-9E67-7D58E576C4B6}" sibTransId="{6B31C742-DEC4-4947-9217-F9D71B9DB8D4}"/>
    <dgm:cxn modelId="{B4469C71-C502-4474-9426-A9457920E68D}" srcId="{7CF99B2C-C45B-41C8-A05B-A9F52B4CD70E}" destId="{E2AF3B5D-2707-44E5-A06A-CA1D9E7B4A32}" srcOrd="0" destOrd="0" parTransId="{4FC1CF99-CA0E-4217-A129-9FC5131872BB}" sibTransId="{1DF55C9D-5EB1-4146-8335-9DC40E692416}"/>
    <dgm:cxn modelId="{D8066852-25B0-46E1-B446-6C7822EB1365}" type="presOf" srcId="{F5771E56-A667-48D7-AC81-48702F9E31DC}" destId="{DE8B3808-A560-405B-B824-D9E637174C88}" srcOrd="0" destOrd="1" presId="urn:microsoft.com/office/officeart/2005/8/layout/hList1"/>
    <dgm:cxn modelId="{E2217E96-2F98-49F6-86B3-280B7604972C}" srcId="{E2AF3B5D-2707-44E5-A06A-CA1D9E7B4A32}" destId="{E5117D11-E067-4224-A857-2D758A299A36}" srcOrd="4" destOrd="0" parTransId="{2B584046-7EAF-4F3C-9B55-CBE6185167FE}" sibTransId="{56AF2456-51B4-47F4-90EA-192A5F14CB8A}"/>
    <dgm:cxn modelId="{8ECF6D99-27C6-4B9D-AE77-0EA056189436}" type="presOf" srcId="{12877B25-A0CF-4946-A7EF-A51B936CF3A8}" destId="{DE8B3808-A560-405B-B824-D9E637174C88}" srcOrd="0" destOrd="5" presId="urn:microsoft.com/office/officeart/2005/8/layout/hList1"/>
    <dgm:cxn modelId="{047A14A5-C702-4893-B952-8994FB460DFF}" type="presOf" srcId="{23F2F823-17EF-46F3-8698-79F6C0ABFDA3}" destId="{DE8B3808-A560-405B-B824-D9E637174C88}" srcOrd="0" destOrd="6" presId="urn:microsoft.com/office/officeart/2005/8/layout/hList1"/>
    <dgm:cxn modelId="{48972EA7-0D52-42C6-9504-2BD42B4B2AA5}" type="presOf" srcId="{E2AF3B5D-2707-44E5-A06A-CA1D9E7B4A32}" destId="{9107F418-247F-47FE-AE28-E540C7619482}" srcOrd="0" destOrd="0" presId="urn:microsoft.com/office/officeart/2005/8/layout/hList1"/>
    <dgm:cxn modelId="{99D4840C-2E44-4CB7-A0D8-CFD415AF6CFD}" type="presParOf" srcId="{502116A6-77C5-46D9-A3CA-6226E0B3047F}" destId="{3EC81C54-49DE-4221-A433-D0EF29F30FE7}" srcOrd="0" destOrd="0" presId="urn:microsoft.com/office/officeart/2005/8/layout/hList1"/>
    <dgm:cxn modelId="{927015D8-9916-4763-8783-B48F1EA93800}" type="presParOf" srcId="{3EC81C54-49DE-4221-A433-D0EF29F30FE7}" destId="{9107F418-247F-47FE-AE28-E540C7619482}" srcOrd="0" destOrd="0" presId="urn:microsoft.com/office/officeart/2005/8/layout/hList1"/>
    <dgm:cxn modelId="{CDC650A8-0D99-4BAE-9226-B10F426FC7E7}" type="presParOf" srcId="{3EC81C54-49DE-4221-A433-D0EF29F30FE7}" destId="{DE8B3808-A560-405B-B824-D9E637174C8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93E279-33C1-499E-945D-08CCAC843416}" type="doc">
      <dgm:prSet loTypeId="urn:microsoft.com/office/officeart/2005/8/layout/radial1" loCatId="cycle" qsTypeId="urn:microsoft.com/office/officeart/2005/8/quickstyle/simple1" qsCatId="simple" csTypeId="urn:microsoft.com/office/officeart/2005/8/colors/accent1_4" csCatId="accent1" phldr="1"/>
      <dgm:spPr/>
      <dgm:t>
        <a:bodyPr/>
        <a:lstStyle/>
        <a:p>
          <a:endParaRPr lang="en-US"/>
        </a:p>
      </dgm:t>
    </dgm:pt>
    <dgm:pt modelId="{ED6F5C75-C93E-4E64-B3E0-1F75329338D0}">
      <dgm:prSet phldrT="[Text]" custT="1"/>
      <dgm:spPr>
        <a:solidFill>
          <a:srgbClr val="092940"/>
        </a:solidFill>
      </dgm:spPr>
      <dgm:t>
        <a:bodyPr/>
        <a:lstStyle/>
        <a:p>
          <a:r>
            <a:rPr lang="en-US" sz="2400" dirty="0"/>
            <a:t>Partners</a:t>
          </a:r>
        </a:p>
      </dgm:t>
    </dgm:pt>
    <dgm:pt modelId="{8A63D178-5C9A-4B8B-A8AB-A33F8FBE8D9E}" type="parTrans" cxnId="{1D7903F9-E16C-48F8-819A-290E875E12F7}">
      <dgm:prSet/>
      <dgm:spPr/>
      <dgm:t>
        <a:bodyPr/>
        <a:lstStyle/>
        <a:p>
          <a:endParaRPr lang="en-US" sz="2800"/>
        </a:p>
      </dgm:t>
    </dgm:pt>
    <dgm:pt modelId="{520C2A63-42BC-4975-9306-43B0C3E85B33}" type="sibTrans" cxnId="{1D7903F9-E16C-48F8-819A-290E875E12F7}">
      <dgm:prSet/>
      <dgm:spPr/>
      <dgm:t>
        <a:bodyPr/>
        <a:lstStyle/>
        <a:p>
          <a:endParaRPr lang="en-US" sz="2800"/>
        </a:p>
      </dgm:t>
    </dgm:pt>
    <dgm:pt modelId="{77BFB21B-D689-4C87-A868-C537EFBCB52C}">
      <dgm:prSet phldrT="[Text]" custT="1"/>
      <dgm:spPr>
        <a:solidFill>
          <a:srgbClr val="397AAC"/>
        </a:solidFill>
      </dgm:spPr>
      <dgm:t>
        <a:bodyPr/>
        <a:lstStyle/>
        <a:p>
          <a:r>
            <a:rPr lang="en-US" sz="2400" dirty="0"/>
            <a:t>Local Teams</a:t>
          </a:r>
        </a:p>
      </dgm:t>
    </dgm:pt>
    <dgm:pt modelId="{BB814F08-5964-4078-AB72-D23EBD907DC6}" type="parTrans" cxnId="{5BAD8B80-D12A-4326-A434-B0F1B0CD7673}">
      <dgm:prSet custT="1"/>
      <dgm:spPr/>
      <dgm:t>
        <a:bodyPr/>
        <a:lstStyle/>
        <a:p>
          <a:endParaRPr lang="en-US" sz="800"/>
        </a:p>
      </dgm:t>
    </dgm:pt>
    <dgm:pt modelId="{12A25CD1-76A5-4402-A5DA-80AD356FC535}" type="sibTrans" cxnId="{5BAD8B80-D12A-4326-A434-B0F1B0CD7673}">
      <dgm:prSet/>
      <dgm:spPr/>
      <dgm:t>
        <a:bodyPr/>
        <a:lstStyle/>
        <a:p>
          <a:endParaRPr lang="en-US" sz="2800"/>
        </a:p>
      </dgm:t>
    </dgm:pt>
    <dgm:pt modelId="{795F9301-C259-4B9D-A798-38D0F8593B02}">
      <dgm:prSet phldrT="[Text]" custT="1"/>
      <dgm:spPr>
        <a:solidFill>
          <a:srgbClr val="397AAC"/>
        </a:solidFill>
      </dgm:spPr>
      <dgm:t>
        <a:bodyPr/>
        <a:lstStyle/>
        <a:p>
          <a:r>
            <a:rPr lang="en-US" sz="2400" dirty="0"/>
            <a:t>SWC</a:t>
          </a:r>
        </a:p>
      </dgm:t>
    </dgm:pt>
    <dgm:pt modelId="{F0F9B65C-5E10-4CFF-A1FC-42822AA1C9D2}" type="parTrans" cxnId="{1DC45F86-C568-465B-8022-D12C30E0CE0D}">
      <dgm:prSet custT="1"/>
      <dgm:spPr/>
      <dgm:t>
        <a:bodyPr/>
        <a:lstStyle/>
        <a:p>
          <a:endParaRPr lang="en-US" sz="800"/>
        </a:p>
      </dgm:t>
    </dgm:pt>
    <dgm:pt modelId="{AAEA8AB4-6E8F-4900-BB17-E25F25F6F437}" type="sibTrans" cxnId="{1DC45F86-C568-465B-8022-D12C30E0CE0D}">
      <dgm:prSet/>
      <dgm:spPr/>
      <dgm:t>
        <a:bodyPr/>
        <a:lstStyle/>
        <a:p>
          <a:endParaRPr lang="en-US" sz="2800"/>
        </a:p>
      </dgm:t>
    </dgm:pt>
    <dgm:pt modelId="{6BD218C7-64E6-4507-8164-60ADCDB13806}">
      <dgm:prSet phldrT="[Text]" custT="1"/>
      <dgm:spPr>
        <a:solidFill>
          <a:srgbClr val="387AAC"/>
        </a:solidFill>
      </dgm:spPr>
      <dgm:t>
        <a:bodyPr/>
        <a:lstStyle/>
        <a:p>
          <a:r>
            <a:rPr lang="en-US" sz="2400" dirty="0"/>
            <a:t>ISPs</a:t>
          </a:r>
          <a:endParaRPr lang="en-US" sz="2000" dirty="0"/>
        </a:p>
      </dgm:t>
    </dgm:pt>
    <dgm:pt modelId="{696EB15D-63DB-4F88-BC1B-9FBB4B9A56A0}" type="parTrans" cxnId="{C139DDBC-9C4A-4B15-8F54-F993AB2290F7}">
      <dgm:prSet custT="1"/>
      <dgm:spPr/>
      <dgm:t>
        <a:bodyPr/>
        <a:lstStyle/>
        <a:p>
          <a:endParaRPr lang="en-US" sz="800"/>
        </a:p>
      </dgm:t>
    </dgm:pt>
    <dgm:pt modelId="{11916A4F-5728-46AE-8F60-A5959A3A2FCF}" type="sibTrans" cxnId="{C139DDBC-9C4A-4B15-8F54-F993AB2290F7}">
      <dgm:prSet/>
      <dgm:spPr/>
      <dgm:t>
        <a:bodyPr/>
        <a:lstStyle/>
        <a:p>
          <a:endParaRPr lang="en-US" sz="2800"/>
        </a:p>
      </dgm:t>
    </dgm:pt>
    <dgm:pt modelId="{59684C0D-E093-426E-B309-D2B9B5706C84}">
      <dgm:prSet phldrT="[Text]" custT="1"/>
      <dgm:spPr>
        <a:solidFill>
          <a:srgbClr val="397AAC"/>
        </a:solidFill>
      </dgm:spPr>
      <dgm:t>
        <a:bodyPr/>
        <a:lstStyle/>
        <a:p>
          <a:r>
            <a:rPr lang="en-US" sz="2400" dirty="0"/>
            <a:t>Funding Agencies</a:t>
          </a:r>
        </a:p>
      </dgm:t>
    </dgm:pt>
    <dgm:pt modelId="{18D7663C-22DF-4519-A5A5-99984F28CABD}" type="parTrans" cxnId="{646CA2C9-A2E1-4EC3-A303-CAD87BB1389E}">
      <dgm:prSet custT="1"/>
      <dgm:spPr/>
      <dgm:t>
        <a:bodyPr/>
        <a:lstStyle/>
        <a:p>
          <a:endParaRPr lang="en-US" sz="800"/>
        </a:p>
      </dgm:t>
    </dgm:pt>
    <dgm:pt modelId="{7875D86A-2DBE-46CF-AC4A-3BCB3E9557AF}" type="sibTrans" cxnId="{646CA2C9-A2E1-4EC3-A303-CAD87BB1389E}">
      <dgm:prSet/>
      <dgm:spPr/>
      <dgm:t>
        <a:bodyPr/>
        <a:lstStyle/>
        <a:p>
          <a:endParaRPr lang="en-US" sz="2800"/>
        </a:p>
      </dgm:t>
    </dgm:pt>
    <dgm:pt modelId="{13D1DEF8-0D96-41FE-9F12-569D6836E9A2}">
      <dgm:prSet phldrT="[Text]" custT="1"/>
      <dgm:spPr>
        <a:solidFill>
          <a:srgbClr val="397AAC"/>
        </a:solidFill>
      </dgm:spPr>
      <dgm:t>
        <a:bodyPr/>
        <a:lstStyle/>
        <a:p>
          <a:r>
            <a:rPr lang="en-US" sz="2400" dirty="0"/>
            <a:t>NC BIO</a:t>
          </a:r>
        </a:p>
      </dgm:t>
    </dgm:pt>
    <dgm:pt modelId="{D8DBAE64-7967-4514-A7FB-21558BD1C4F3}" type="parTrans" cxnId="{7D2EEA02-E20A-4549-BF4B-7832A7686D88}">
      <dgm:prSet custT="1"/>
      <dgm:spPr/>
      <dgm:t>
        <a:bodyPr/>
        <a:lstStyle/>
        <a:p>
          <a:endParaRPr lang="en-US" sz="800"/>
        </a:p>
      </dgm:t>
    </dgm:pt>
    <dgm:pt modelId="{E14E2E5D-C16B-4B52-A35B-3712CA7D7B54}" type="sibTrans" cxnId="{7D2EEA02-E20A-4549-BF4B-7832A7686D88}">
      <dgm:prSet/>
      <dgm:spPr/>
      <dgm:t>
        <a:bodyPr/>
        <a:lstStyle/>
        <a:p>
          <a:endParaRPr lang="en-US" sz="2800"/>
        </a:p>
      </dgm:t>
    </dgm:pt>
    <dgm:pt modelId="{0EB05DA5-5C64-4433-8643-A514FE63F022}" type="pres">
      <dgm:prSet presAssocID="{DA93E279-33C1-499E-945D-08CCAC843416}" presName="cycle" presStyleCnt="0">
        <dgm:presLayoutVars>
          <dgm:chMax val="1"/>
          <dgm:dir/>
          <dgm:animLvl val="ctr"/>
          <dgm:resizeHandles val="exact"/>
        </dgm:presLayoutVars>
      </dgm:prSet>
      <dgm:spPr/>
    </dgm:pt>
    <dgm:pt modelId="{B75BB31E-4D5B-408A-8BDB-F6C06A4AE782}" type="pres">
      <dgm:prSet presAssocID="{ED6F5C75-C93E-4E64-B3E0-1F75329338D0}" presName="centerShape" presStyleLbl="node0" presStyleIdx="0" presStyleCnt="1" custLinFactNeighborX="0"/>
      <dgm:spPr/>
    </dgm:pt>
    <dgm:pt modelId="{A27AA1DC-285F-47A7-96AB-57778C05154F}" type="pres">
      <dgm:prSet presAssocID="{BB814F08-5964-4078-AB72-D23EBD907DC6}" presName="Name9" presStyleLbl="parChTrans1D2" presStyleIdx="0" presStyleCnt="5"/>
      <dgm:spPr/>
    </dgm:pt>
    <dgm:pt modelId="{5B344043-2EAD-4C95-908F-85607FBDDAD7}" type="pres">
      <dgm:prSet presAssocID="{BB814F08-5964-4078-AB72-D23EBD907DC6}" presName="connTx" presStyleLbl="parChTrans1D2" presStyleIdx="0" presStyleCnt="5"/>
      <dgm:spPr/>
    </dgm:pt>
    <dgm:pt modelId="{F1361438-6A29-4588-A8F1-94AE3960D440}" type="pres">
      <dgm:prSet presAssocID="{77BFB21B-D689-4C87-A868-C537EFBCB52C}" presName="node" presStyleLbl="node1" presStyleIdx="0" presStyleCnt="5">
        <dgm:presLayoutVars>
          <dgm:bulletEnabled val="1"/>
        </dgm:presLayoutVars>
      </dgm:prSet>
      <dgm:spPr/>
    </dgm:pt>
    <dgm:pt modelId="{5D97FC94-F30A-4C91-B998-7F7BBF9790B6}" type="pres">
      <dgm:prSet presAssocID="{D8DBAE64-7967-4514-A7FB-21558BD1C4F3}" presName="Name9" presStyleLbl="parChTrans1D2" presStyleIdx="1" presStyleCnt="5"/>
      <dgm:spPr/>
    </dgm:pt>
    <dgm:pt modelId="{F0AA51A6-1D24-414E-9266-A241EFF7A5FD}" type="pres">
      <dgm:prSet presAssocID="{D8DBAE64-7967-4514-A7FB-21558BD1C4F3}" presName="connTx" presStyleLbl="parChTrans1D2" presStyleIdx="1" presStyleCnt="5"/>
      <dgm:spPr/>
    </dgm:pt>
    <dgm:pt modelId="{18D734F5-9EAB-4CEE-BCD7-E0CBFF36F9E8}" type="pres">
      <dgm:prSet presAssocID="{13D1DEF8-0D96-41FE-9F12-569D6836E9A2}" presName="node" presStyleLbl="node1" presStyleIdx="1" presStyleCnt="5">
        <dgm:presLayoutVars>
          <dgm:bulletEnabled val="1"/>
        </dgm:presLayoutVars>
      </dgm:prSet>
      <dgm:spPr/>
    </dgm:pt>
    <dgm:pt modelId="{3B4652EB-C50F-4609-83E1-ECF6C6638B8C}" type="pres">
      <dgm:prSet presAssocID="{F0F9B65C-5E10-4CFF-A1FC-42822AA1C9D2}" presName="Name9" presStyleLbl="parChTrans1D2" presStyleIdx="2" presStyleCnt="5"/>
      <dgm:spPr/>
    </dgm:pt>
    <dgm:pt modelId="{9DD2F8F1-234B-404F-97BB-3A047EB643A7}" type="pres">
      <dgm:prSet presAssocID="{F0F9B65C-5E10-4CFF-A1FC-42822AA1C9D2}" presName="connTx" presStyleLbl="parChTrans1D2" presStyleIdx="2" presStyleCnt="5"/>
      <dgm:spPr/>
    </dgm:pt>
    <dgm:pt modelId="{3084C462-D312-4701-AE59-D3278B60E3EA}" type="pres">
      <dgm:prSet presAssocID="{795F9301-C259-4B9D-A798-38D0F8593B02}" presName="node" presStyleLbl="node1" presStyleIdx="2" presStyleCnt="5">
        <dgm:presLayoutVars>
          <dgm:bulletEnabled val="1"/>
        </dgm:presLayoutVars>
      </dgm:prSet>
      <dgm:spPr/>
    </dgm:pt>
    <dgm:pt modelId="{0A0EA5D8-2C6B-4927-9A27-6879706E24F2}" type="pres">
      <dgm:prSet presAssocID="{696EB15D-63DB-4F88-BC1B-9FBB4B9A56A0}" presName="Name9" presStyleLbl="parChTrans1D2" presStyleIdx="3" presStyleCnt="5"/>
      <dgm:spPr/>
    </dgm:pt>
    <dgm:pt modelId="{BFD7B4DD-EA3F-4B76-83AE-DA7163A1644E}" type="pres">
      <dgm:prSet presAssocID="{696EB15D-63DB-4F88-BC1B-9FBB4B9A56A0}" presName="connTx" presStyleLbl="parChTrans1D2" presStyleIdx="3" presStyleCnt="5"/>
      <dgm:spPr/>
    </dgm:pt>
    <dgm:pt modelId="{78BD5A2B-E8E0-480C-B55F-F69A6F164CBE}" type="pres">
      <dgm:prSet presAssocID="{6BD218C7-64E6-4507-8164-60ADCDB13806}" presName="node" presStyleLbl="node1" presStyleIdx="3" presStyleCnt="5">
        <dgm:presLayoutVars>
          <dgm:bulletEnabled val="1"/>
        </dgm:presLayoutVars>
      </dgm:prSet>
      <dgm:spPr/>
    </dgm:pt>
    <dgm:pt modelId="{E1F65841-7D35-4FBA-B70D-7D5610AB9F6A}" type="pres">
      <dgm:prSet presAssocID="{18D7663C-22DF-4519-A5A5-99984F28CABD}" presName="Name9" presStyleLbl="parChTrans1D2" presStyleIdx="4" presStyleCnt="5"/>
      <dgm:spPr/>
    </dgm:pt>
    <dgm:pt modelId="{D1825E5A-2455-4DF7-BC17-B2341ED16B2D}" type="pres">
      <dgm:prSet presAssocID="{18D7663C-22DF-4519-A5A5-99984F28CABD}" presName="connTx" presStyleLbl="parChTrans1D2" presStyleIdx="4" presStyleCnt="5"/>
      <dgm:spPr/>
    </dgm:pt>
    <dgm:pt modelId="{0A520C15-8806-436E-890A-D0F8A68965A1}" type="pres">
      <dgm:prSet presAssocID="{59684C0D-E093-426E-B309-D2B9B5706C84}" presName="node" presStyleLbl="node1" presStyleIdx="4" presStyleCnt="5">
        <dgm:presLayoutVars>
          <dgm:bulletEnabled val="1"/>
        </dgm:presLayoutVars>
      </dgm:prSet>
      <dgm:spPr/>
    </dgm:pt>
  </dgm:ptLst>
  <dgm:cxnLst>
    <dgm:cxn modelId="{7D2EEA02-E20A-4549-BF4B-7832A7686D88}" srcId="{ED6F5C75-C93E-4E64-B3E0-1F75329338D0}" destId="{13D1DEF8-0D96-41FE-9F12-569D6836E9A2}" srcOrd="1" destOrd="0" parTransId="{D8DBAE64-7967-4514-A7FB-21558BD1C4F3}" sibTransId="{E14E2E5D-C16B-4B52-A35B-3712CA7D7B54}"/>
    <dgm:cxn modelId="{9999DE13-56B1-47FA-BC04-8CCDDB937803}" type="presOf" srcId="{13D1DEF8-0D96-41FE-9F12-569D6836E9A2}" destId="{18D734F5-9EAB-4CEE-BCD7-E0CBFF36F9E8}" srcOrd="0" destOrd="0" presId="urn:microsoft.com/office/officeart/2005/8/layout/radial1"/>
    <dgm:cxn modelId="{30612A14-03D4-44F9-89AF-7EC3FC4917D8}" type="presOf" srcId="{F0F9B65C-5E10-4CFF-A1FC-42822AA1C9D2}" destId="{3B4652EB-C50F-4609-83E1-ECF6C6638B8C}" srcOrd="0" destOrd="0" presId="urn:microsoft.com/office/officeart/2005/8/layout/radial1"/>
    <dgm:cxn modelId="{2E133C3C-A6C9-47AB-99FA-2A1811C74A9E}" type="presOf" srcId="{F0F9B65C-5E10-4CFF-A1FC-42822AA1C9D2}" destId="{9DD2F8F1-234B-404F-97BB-3A047EB643A7}" srcOrd="1" destOrd="0" presId="urn:microsoft.com/office/officeart/2005/8/layout/radial1"/>
    <dgm:cxn modelId="{05DF7D63-CBF1-42D3-8DDB-8E0BE67375A9}" type="presOf" srcId="{D8DBAE64-7967-4514-A7FB-21558BD1C4F3}" destId="{F0AA51A6-1D24-414E-9266-A241EFF7A5FD}" srcOrd="1" destOrd="0" presId="urn:microsoft.com/office/officeart/2005/8/layout/radial1"/>
    <dgm:cxn modelId="{1190FC67-8545-4411-95AC-FD48D57F1ACA}" type="presOf" srcId="{696EB15D-63DB-4F88-BC1B-9FBB4B9A56A0}" destId="{BFD7B4DD-EA3F-4B76-83AE-DA7163A1644E}" srcOrd="1" destOrd="0" presId="urn:microsoft.com/office/officeart/2005/8/layout/radial1"/>
    <dgm:cxn modelId="{B877904C-634B-423A-A873-ADFAF3A1459D}" type="presOf" srcId="{D8DBAE64-7967-4514-A7FB-21558BD1C4F3}" destId="{5D97FC94-F30A-4C91-B998-7F7BBF9790B6}" srcOrd="0" destOrd="0" presId="urn:microsoft.com/office/officeart/2005/8/layout/radial1"/>
    <dgm:cxn modelId="{E9126C4F-0FF4-44D1-B8EB-05D387B8ADDC}" type="presOf" srcId="{696EB15D-63DB-4F88-BC1B-9FBB4B9A56A0}" destId="{0A0EA5D8-2C6B-4927-9A27-6879706E24F2}" srcOrd="0" destOrd="0" presId="urn:microsoft.com/office/officeart/2005/8/layout/radial1"/>
    <dgm:cxn modelId="{3B909A70-626B-405E-986A-D0739326A86E}" type="presOf" srcId="{DA93E279-33C1-499E-945D-08CCAC843416}" destId="{0EB05DA5-5C64-4433-8643-A514FE63F022}" srcOrd="0" destOrd="0" presId="urn:microsoft.com/office/officeart/2005/8/layout/radial1"/>
    <dgm:cxn modelId="{666CFD7B-A0B8-4A06-A64B-F26C0F784E3B}" type="presOf" srcId="{ED6F5C75-C93E-4E64-B3E0-1F75329338D0}" destId="{B75BB31E-4D5B-408A-8BDB-F6C06A4AE782}" srcOrd="0" destOrd="0" presId="urn:microsoft.com/office/officeart/2005/8/layout/radial1"/>
    <dgm:cxn modelId="{5BAD8B80-D12A-4326-A434-B0F1B0CD7673}" srcId="{ED6F5C75-C93E-4E64-B3E0-1F75329338D0}" destId="{77BFB21B-D689-4C87-A868-C537EFBCB52C}" srcOrd="0" destOrd="0" parTransId="{BB814F08-5964-4078-AB72-D23EBD907DC6}" sibTransId="{12A25CD1-76A5-4402-A5DA-80AD356FC535}"/>
    <dgm:cxn modelId="{1DC45F86-C568-465B-8022-D12C30E0CE0D}" srcId="{ED6F5C75-C93E-4E64-B3E0-1F75329338D0}" destId="{795F9301-C259-4B9D-A798-38D0F8593B02}" srcOrd="2" destOrd="0" parTransId="{F0F9B65C-5E10-4CFF-A1FC-42822AA1C9D2}" sibTransId="{AAEA8AB4-6E8F-4900-BB17-E25F25F6F437}"/>
    <dgm:cxn modelId="{2515F589-A966-43AB-B8A3-45DB0779E132}" type="presOf" srcId="{59684C0D-E093-426E-B309-D2B9B5706C84}" destId="{0A520C15-8806-436E-890A-D0F8A68965A1}" srcOrd="0" destOrd="0" presId="urn:microsoft.com/office/officeart/2005/8/layout/radial1"/>
    <dgm:cxn modelId="{BE6DBA91-783F-454E-9CCE-2271CDA50865}" type="presOf" srcId="{18D7663C-22DF-4519-A5A5-99984F28CABD}" destId="{E1F65841-7D35-4FBA-B70D-7D5610AB9F6A}" srcOrd="0" destOrd="0" presId="urn:microsoft.com/office/officeart/2005/8/layout/radial1"/>
    <dgm:cxn modelId="{79C08095-D645-413C-A7B7-6F4697F42462}" type="presOf" srcId="{BB814F08-5964-4078-AB72-D23EBD907DC6}" destId="{5B344043-2EAD-4C95-908F-85607FBDDAD7}" srcOrd="1" destOrd="0" presId="urn:microsoft.com/office/officeart/2005/8/layout/radial1"/>
    <dgm:cxn modelId="{C139DDBC-9C4A-4B15-8F54-F993AB2290F7}" srcId="{ED6F5C75-C93E-4E64-B3E0-1F75329338D0}" destId="{6BD218C7-64E6-4507-8164-60ADCDB13806}" srcOrd="3" destOrd="0" parTransId="{696EB15D-63DB-4F88-BC1B-9FBB4B9A56A0}" sibTransId="{11916A4F-5728-46AE-8F60-A5959A3A2FCF}"/>
    <dgm:cxn modelId="{646CA2C9-A2E1-4EC3-A303-CAD87BB1389E}" srcId="{ED6F5C75-C93E-4E64-B3E0-1F75329338D0}" destId="{59684C0D-E093-426E-B309-D2B9B5706C84}" srcOrd="4" destOrd="0" parTransId="{18D7663C-22DF-4519-A5A5-99984F28CABD}" sibTransId="{7875D86A-2DBE-46CF-AC4A-3BCB3E9557AF}"/>
    <dgm:cxn modelId="{22FDE0CA-13C4-46DA-9758-A72AA6A28D19}" type="presOf" srcId="{795F9301-C259-4B9D-A798-38D0F8593B02}" destId="{3084C462-D312-4701-AE59-D3278B60E3EA}" srcOrd="0" destOrd="0" presId="urn:microsoft.com/office/officeart/2005/8/layout/radial1"/>
    <dgm:cxn modelId="{F2825FDA-297B-41E8-B308-360A68919636}" type="presOf" srcId="{18D7663C-22DF-4519-A5A5-99984F28CABD}" destId="{D1825E5A-2455-4DF7-BC17-B2341ED16B2D}" srcOrd="1" destOrd="0" presId="urn:microsoft.com/office/officeart/2005/8/layout/radial1"/>
    <dgm:cxn modelId="{819E67E4-28C5-442D-A345-DBD2761242A6}" type="presOf" srcId="{77BFB21B-D689-4C87-A868-C537EFBCB52C}" destId="{F1361438-6A29-4588-A8F1-94AE3960D440}" srcOrd="0" destOrd="0" presId="urn:microsoft.com/office/officeart/2005/8/layout/radial1"/>
    <dgm:cxn modelId="{A4A9E3F3-C621-49F3-BE28-421D6A03A285}" type="presOf" srcId="{6BD218C7-64E6-4507-8164-60ADCDB13806}" destId="{78BD5A2B-E8E0-480C-B55F-F69A6F164CBE}" srcOrd="0" destOrd="0" presId="urn:microsoft.com/office/officeart/2005/8/layout/radial1"/>
    <dgm:cxn modelId="{1D7903F9-E16C-48F8-819A-290E875E12F7}" srcId="{DA93E279-33C1-499E-945D-08CCAC843416}" destId="{ED6F5C75-C93E-4E64-B3E0-1F75329338D0}" srcOrd="0" destOrd="0" parTransId="{8A63D178-5C9A-4B8B-A8AB-A33F8FBE8D9E}" sibTransId="{520C2A63-42BC-4975-9306-43B0C3E85B33}"/>
    <dgm:cxn modelId="{FBAA31FA-BD1D-41BA-8C9E-15CAEF1162B4}" type="presOf" srcId="{BB814F08-5964-4078-AB72-D23EBD907DC6}" destId="{A27AA1DC-285F-47A7-96AB-57778C05154F}" srcOrd="0" destOrd="0" presId="urn:microsoft.com/office/officeart/2005/8/layout/radial1"/>
    <dgm:cxn modelId="{BE6BF62F-3C85-4CDE-80D5-02C4944FB50F}" type="presParOf" srcId="{0EB05DA5-5C64-4433-8643-A514FE63F022}" destId="{B75BB31E-4D5B-408A-8BDB-F6C06A4AE782}" srcOrd="0" destOrd="0" presId="urn:microsoft.com/office/officeart/2005/8/layout/radial1"/>
    <dgm:cxn modelId="{633E7112-039E-4FED-9B64-AD23A0100384}" type="presParOf" srcId="{0EB05DA5-5C64-4433-8643-A514FE63F022}" destId="{A27AA1DC-285F-47A7-96AB-57778C05154F}" srcOrd="1" destOrd="0" presId="urn:microsoft.com/office/officeart/2005/8/layout/radial1"/>
    <dgm:cxn modelId="{47DB3B9D-6146-495E-BA3E-07856997FCBB}" type="presParOf" srcId="{A27AA1DC-285F-47A7-96AB-57778C05154F}" destId="{5B344043-2EAD-4C95-908F-85607FBDDAD7}" srcOrd="0" destOrd="0" presId="urn:microsoft.com/office/officeart/2005/8/layout/radial1"/>
    <dgm:cxn modelId="{4677BAB6-2921-4551-A015-8868DFDACFE6}" type="presParOf" srcId="{0EB05DA5-5C64-4433-8643-A514FE63F022}" destId="{F1361438-6A29-4588-A8F1-94AE3960D440}" srcOrd="2" destOrd="0" presId="urn:microsoft.com/office/officeart/2005/8/layout/radial1"/>
    <dgm:cxn modelId="{05AE53B1-A02A-4070-94E7-650C08E9F516}" type="presParOf" srcId="{0EB05DA5-5C64-4433-8643-A514FE63F022}" destId="{5D97FC94-F30A-4C91-B998-7F7BBF9790B6}" srcOrd="3" destOrd="0" presId="urn:microsoft.com/office/officeart/2005/8/layout/radial1"/>
    <dgm:cxn modelId="{1D3A5215-BCF1-46E5-9FBD-C61EB102276B}" type="presParOf" srcId="{5D97FC94-F30A-4C91-B998-7F7BBF9790B6}" destId="{F0AA51A6-1D24-414E-9266-A241EFF7A5FD}" srcOrd="0" destOrd="0" presId="urn:microsoft.com/office/officeart/2005/8/layout/radial1"/>
    <dgm:cxn modelId="{EBF44DBA-1CD3-49C0-A46F-4B35D3972FC3}" type="presParOf" srcId="{0EB05DA5-5C64-4433-8643-A514FE63F022}" destId="{18D734F5-9EAB-4CEE-BCD7-E0CBFF36F9E8}" srcOrd="4" destOrd="0" presId="urn:microsoft.com/office/officeart/2005/8/layout/radial1"/>
    <dgm:cxn modelId="{90E2DB86-CED8-40CF-BA5A-231D48AF3E1F}" type="presParOf" srcId="{0EB05DA5-5C64-4433-8643-A514FE63F022}" destId="{3B4652EB-C50F-4609-83E1-ECF6C6638B8C}" srcOrd="5" destOrd="0" presId="urn:microsoft.com/office/officeart/2005/8/layout/radial1"/>
    <dgm:cxn modelId="{009CAA33-6202-47C3-AC15-68E720E242F4}" type="presParOf" srcId="{3B4652EB-C50F-4609-83E1-ECF6C6638B8C}" destId="{9DD2F8F1-234B-404F-97BB-3A047EB643A7}" srcOrd="0" destOrd="0" presId="urn:microsoft.com/office/officeart/2005/8/layout/radial1"/>
    <dgm:cxn modelId="{8722C8BE-68D6-42FF-81E2-3967820F854C}" type="presParOf" srcId="{0EB05DA5-5C64-4433-8643-A514FE63F022}" destId="{3084C462-D312-4701-AE59-D3278B60E3EA}" srcOrd="6" destOrd="0" presId="urn:microsoft.com/office/officeart/2005/8/layout/radial1"/>
    <dgm:cxn modelId="{533834EC-D727-475B-A1EF-0D27CF1C3005}" type="presParOf" srcId="{0EB05DA5-5C64-4433-8643-A514FE63F022}" destId="{0A0EA5D8-2C6B-4927-9A27-6879706E24F2}" srcOrd="7" destOrd="0" presId="urn:microsoft.com/office/officeart/2005/8/layout/radial1"/>
    <dgm:cxn modelId="{B738F409-A02D-4546-8DB8-C4B153A8AA36}" type="presParOf" srcId="{0A0EA5D8-2C6B-4927-9A27-6879706E24F2}" destId="{BFD7B4DD-EA3F-4B76-83AE-DA7163A1644E}" srcOrd="0" destOrd="0" presId="urn:microsoft.com/office/officeart/2005/8/layout/radial1"/>
    <dgm:cxn modelId="{467E557C-F277-448F-A987-63336C5C75EA}" type="presParOf" srcId="{0EB05DA5-5C64-4433-8643-A514FE63F022}" destId="{78BD5A2B-E8E0-480C-B55F-F69A6F164CBE}" srcOrd="8" destOrd="0" presId="urn:microsoft.com/office/officeart/2005/8/layout/radial1"/>
    <dgm:cxn modelId="{1D489482-CBF6-4B99-8CC0-6332FA344961}" type="presParOf" srcId="{0EB05DA5-5C64-4433-8643-A514FE63F022}" destId="{E1F65841-7D35-4FBA-B70D-7D5610AB9F6A}" srcOrd="9" destOrd="0" presId="urn:microsoft.com/office/officeart/2005/8/layout/radial1"/>
    <dgm:cxn modelId="{AF9DFD3A-E40B-4BF3-8FCB-AD1349EFABD8}" type="presParOf" srcId="{E1F65841-7D35-4FBA-B70D-7D5610AB9F6A}" destId="{D1825E5A-2455-4DF7-BC17-B2341ED16B2D}" srcOrd="0" destOrd="0" presId="urn:microsoft.com/office/officeart/2005/8/layout/radial1"/>
    <dgm:cxn modelId="{60162D45-9F68-46BD-8A78-1158024F0A72}" type="presParOf" srcId="{0EB05DA5-5C64-4433-8643-A514FE63F022}" destId="{0A520C15-8806-436E-890A-D0F8A68965A1}"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7D044-E085-4DDD-9A8B-7CB8510A4DF5}">
      <dsp:nvSpPr>
        <dsp:cNvPr id="0" name=""/>
        <dsp:cNvSpPr/>
      </dsp:nvSpPr>
      <dsp:spPr>
        <a:xfrm>
          <a:off x="6581249" y="1653259"/>
          <a:ext cx="2403687" cy="1442212"/>
        </a:xfrm>
        <a:prstGeom prst="rect">
          <a:avLst/>
        </a:prstGeom>
        <a:gradFill rotWithShape="0">
          <a:gsLst>
            <a:gs pos="100000">
              <a:schemeClr val="accent1"/>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3 Active Projects in Region A</a:t>
          </a:r>
        </a:p>
        <a:p>
          <a:pPr marL="0" lvl="0" indent="0" algn="ctr" defTabSz="1022350">
            <a:lnSpc>
              <a:spcPct val="90000"/>
            </a:lnSpc>
            <a:spcBef>
              <a:spcPct val="0"/>
            </a:spcBef>
            <a:spcAft>
              <a:spcPct val="35000"/>
            </a:spcAft>
            <a:buNone/>
          </a:pPr>
          <a:r>
            <a:rPr lang="en-US" sz="2300" kern="1200" dirty="0"/>
            <a:t> (Jackson &amp; Swain)</a:t>
          </a:r>
        </a:p>
      </dsp:txBody>
      <dsp:txXfrm>
        <a:off x="6581249" y="1653259"/>
        <a:ext cx="2403687" cy="1442212"/>
      </dsp:txXfrm>
    </dsp:sp>
    <dsp:sp modelId="{3D59DE3B-6EED-4E69-BEF8-21EE16185BAD}">
      <dsp:nvSpPr>
        <dsp:cNvPr id="0" name=""/>
        <dsp:cNvSpPr/>
      </dsp:nvSpPr>
      <dsp:spPr>
        <a:xfrm>
          <a:off x="1250183" y="34649"/>
          <a:ext cx="2403687" cy="1442212"/>
        </a:xfrm>
        <a:prstGeom prst="rect">
          <a:avLst/>
        </a:prstGeom>
        <a:gradFill rotWithShape="0">
          <a:gsLst>
            <a:gs pos="100000">
              <a:schemeClr val="accent1"/>
            </a:gs>
            <a:gs pos="10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Estimated</a:t>
          </a:r>
        </a:p>
        <a:p>
          <a:pPr marL="0" lvl="0" indent="0" algn="ctr" defTabSz="1022350">
            <a:lnSpc>
              <a:spcPct val="90000"/>
            </a:lnSpc>
            <a:spcBef>
              <a:spcPct val="0"/>
            </a:spcBef>
            <a:spcAft>
              <a:spcPct val="35000"/>
            </a:spcAft>
            <a:buNone/>
          </a:pPr>
          <a:r>
            <a:rPr lang="en-US" sz="2300" kern="1200" dirty="0"/>
            <a:t> $9.8 Million</a:t>
          </a:r>
        </a:p>
      </dsp:txBody>
      <dsp:txXfrm>
        <a:off x="1250183" y="34649"/>
        <a:ext cx="2403687" cy="1442212"/>
      </dsp:txXfrm>
    </dsp:sp>
    <dsp:sp modelId="{75D7C75D-094B-478B-87C5-58D950BEAC3C}">
      <dsp:nvSpPr>
        <dsp:cNvPr id="0" name=""/>
        <dsp:cNvSpPr/>
      </dsp:nvSpPr>
      <dsp:spPr>
        <a:xfrm>
          <a:off x="1305853" y="3361689"/>
          <a:ext cx="2403687" cy="1442212"/>
        </a:xfrm>
        <a:prstGeom prst="rect">
          <a:avLst/>
        </a:prstGeom>
        <a:gradFill rotWithShape="0">
          <a:gsLst>
            <a:gs pos="100000">
              <a:schemeClr val="accent1"/>
            </a:gs>
            <a:gs pos="10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Jackson County</a:t>
          </a:r>
          <a:br>
            <a:rPr lang="en-US" sz="2300" kern="1200" dirty="0"/>
          </a:br>
          <a:r>
            <a:rPr lang="en-US" sz="2300" kern="1200" dirty="0"/>
            <a:t>Sky-Fi</a:t>
          </a:r>
        </a:p>
        <a:p>
          <a:pPr marL="0" lvl="0" indent="0" algn="ctr" defTabSz="1022350">
            <a:lnSpc>
              <a:spcPct val="90000"/>
            </a:lnSpc>
            <a:spcBef>
              <a:spcPct val="0"/>
            </a:spcBef>
            <a:spcAft>
              <a:spcPct val="35000"/>
            </a:spcAft>
            <a:buNone/>
          </a:pPr>
          <a:r>
            <a:rPr lang="en-US" sz="2300" kern="1200" dirty="0"/>
            <a:t>246 Locations</a:t>
          </a:r>
        </a:p>
      </dsp:txBody>
      <dsp:txXfrm>
        <a:off x="1305853" y="3361689"/>
        <a:ext cx="2403687" cy="1442212"/>
      </dsp:txXfrm>
    </dsp:sp>
    <dsp:sp modelId="{B26DF73D-F1B2-4ECD-97DC-4B52CB750EB5}">
      <dsp:nvSpPr>
        <dsp:cNvPr id="0" name=""/>
        <dsp:cNvSpPr/>
      </dsp:nvSpPr>
      <dsp:spPr>
        <a:xfrm>
          <a:off x="1266096" y="1653268"/>
          <a:ext cx="2403687" cy="1442212"/>
        </a:xfrm>
        <a:prstGeom prst="rect">
          <a:avLst/>
        </a:prstGeom>
        <a:gradFill rotWithShape="0">
          <a:gsLst>
            <a:gs pos="100000">
              <a:schemeClr val="accent1"/>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284 Businesses</a:t>
          </a:r>
        </a:p>
      </dsp:txBody>
      <dsp:txXfrm>
        <a:off x="1266096" y="1653268"/>
        <a:ext cx="2403687" cy="1442212"/>
      </dsp:txXfrm>
    </dsp:sp>
    <dsp:sp modelId="{6546BFD0-AD94-4133-BBEC-66FDFA306C7E}">
      <dsp:nvSpPr>
        <dsp:cNvPr id="0" name=""/>
        <dsp:cNvSpPr/>
      </dsp:nvSpPr>
      <dsp:spPr>
        <a:xfrm>
          <a:off x="3942097" y="1684276"/>
          <a:ext cx="2403687" cy="1442212"/>
        </a:xfrm>
        <a:prstGeom prst="rect">
          <a:avLst/>
        </a:prstGeom>
        <a:gradFill rotWithShape="0">
          <a:gsLst>
            <a:gs pos="100000">
              <a:schemeClr val="accent1"/>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32  Community Anchor Points</a:t>
          </a:r>
        </a:p>
      </dsp:txBody>
      <dsp:txXfrm>
        <a:off x="3942097" y="1684276"/>
        <a:ext cx="2403687" cy="1442212"/>
      </dsp:txXfrm>
    </dsp:sp>
    <dsp:sp modelId="{F0E56967-E36C-4897-A2AC-1D94EE9893A1}">
      <dsp:nvSpPr>
        <dsp:cNvPr id="0" name=""/>
        <dsp:cNvSpPr/>
      </dsp:nvSpPr>
      <dsp:spPr>
        <a:xfrm>
          <a:off x="6578341" y="3368552"/>
          <a:ext cx="2403687" cy="1442212"/>
        </a:xfrm>
        <a:prstGeom prst="rect">
          <a:avLst/>
        </a:prstGeom>
        <a:gradFill rotWithShape="0">
          <a:gsLst>
            <a:gs pos="100000">
              <a:schemeClr val="accent1"/>
            </a:gs>
            <a:gs pos="10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Macon County</a:t>
          </a:r>
        </a:p>
        <a:p>
          <a:pPr marL="0" lvl="0" indent="0" algn="ctr" defTabSz="1022350">
            <a:lnSpc>
              <a:spcPct val="90000"/>
            </a:lnSpc>
            <a:spcBef>
              <a:spcPct val="0"/>
            </a:spcBef>
            <a:spcAft>
              <a:spcPct val="35000"/>
            </a:spcAft>
            <a:buNone/>
          </a:pPr>
          <a:r>
            <a:rPr lang="en-US" sz="2300" kern="1200" dirty="0"/>
            <a:t>Morris Broadband</a:t>
          </a:r>
        </a:p>
        <a:p>
          <a:pPr marL="0" lvl="0" indent="0" algn="ctr" defTabSz="1022350">
            <a:lnSpc>
              <a:spcPct val="90000"/>
            </a:lnSpc>
            <a:spcBef>
              <a:spcPct val="0"/>
            </a:spcBef>
            <a:spcAft>
              <a:spcPct val="35000"/>
            </a:spcAft>
            <a:buNone/>
          </a:pPr>
          <a:r>
            <a:rPr lang="en-US" sz="2300" kern="1200" dirty="0"/>
            <a:t>226 Locations</a:t>
          </a:r>
        </a:p>
      </dsp:txBody>
      <dsp:txXfrm>
        <a:off x="6578341" y="3368552"/>
        <a:ext cx="2403687" cy="1442212"/>
      </dsp:txXfrm>
    </dsp:sp>
    <dsp:sp modelId="{5A79FF0A-E3D4-4BFB-8FF0-2C3783C321C9}">
      <dsp:nvSpPr>
        <dsp:cNvPr id="0" name=""/>
        <dsp:cNvSpPr/>
      </dsp:nvSpPr>
      <dsp:spPr>
        <a:xfrm>
          <a:off x="3942097" y="3363958"/>
          <a:ext cx="2403687" cy="1442212"/>
        </a:xfrm>
        <a:prstGeom prst="rect">
          <a:avLst/>
        </a:prstGeom>
        <a:gradFill rotWithShape="0">
          <a:gsLst>
            <a:gs pos="100000">
              <a:schemeClr val="accent1"/>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Swain County</a:t>
          </a:r>
        </a:p>
        <a:p>
          <a:pPr marL="0" lvl="0" indent="0" algn="ctr" defTabSz="1022350">
            <a:lnSpc>
              <a:spcPct val="90000"/>
            </a:lnSpc>
            <a:spcBef>
              <a:spcPct val="0"/>
            </a:spcBef>
            <a:spcAft>
              <a:spcPct val="35000"/>
            </a:spcAft>
            <a:buNone/>
          </a:pPr>
          <a:r>
            <a:rPr lang="en-US" sz="2300" kern="1200" dirty="0"/>
            <a:t>Sky Wave</a:t>
          </a:r>
        </a:p>
        <a:p>
          <a:pPr marL="0" lvl="0" indent="0" algn="ctr" defTabSz="1022350">
            <a:lnSpc>
              <a:spcPct val="90000"/>
            </a:lnSpc>
            <a:spcBef>
              <a:spcPct val="0"/>
            </a:spcBef>
            <a:spcAft>
              <a:spcPct val="35000"/>
            </a:spcAft>
            <a:buNone/>
          </a:pPr>
          <a:r>
            <a:rPr lang="en-US" sz="2300" kern="1200" dirty="0"/>
            <a:t>519 Locations</a:t>
          </a:r>
        </a:p>
      </dsp:txBody>
      <dsp:txXfrm>
        <a:off x="3942097" y="3363958"/>
        <a:ext cx="2403687" cy="1442212"/>
      </dsp:txXfrm>
    </dsp:sp>
    <dsp:sp modelId="{F0BE54AC-6D82-4FDB-AA7A-5D5DB0F328A2}">
      <dsp:nvSpPr>
        <dsp:cNvPr id="0" name=""/>
        <dsp:cNvSpPr/>
      </dsp:nvSpPr>
      <dsp:spPr>
        <a:xfrm>
          <a:off x="3942097" y="34640"/>
          <a:ext cx="2403687" cy="1442212"/>
        </a:xfrm>
        <a:prstGeom prst="rect">
          <a:avLst/>
        </a:prstGeom>
        <a:gradFill rotWithShape="0">
          <a:gsLst>
            <a:gs pos="100000">
              <a:schemeClr val="accent1"/>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9,720 Households</a:t>
          </a:r>
        </a:p>
      </dsp:txBody>
      <dsp:txXfrm>
        <a:off x="3942097" y="34640"/>
        <a:ext cx="2403687" cy="1442212"/>
      </dsp:txXfrm>
    </dsp:sp>
    <dsp:sp modelId="{91E88B1F-45FD-427C-A579-BEC788D60CFE}">
      <dsp:nvSpPr>
        <dsp:cNvPr id="0" name=""/>
        <dsp:cNvSpPr/>
      </dsp:nvSpPr>
      <dsp:spPr>
        <a:xfrm>
          <a:off x="6563390" y="0"/>
          <a:ext cx="2403687" cy="1442212"/>
        </a:xfrm>
        <a:prstGeom prst="rect">
          <a:avLst/>
        </a:prstGeom>
        <a:gradFill rotWithShape="0">
          <a:gsLst>
            <a:gs pos="100000">
              <a:schemeClr val="accent1"/>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187 Ag. Operations</a:t>
          </a:r>
        </a:p>
      </dsp:txBody>
      <dsp:txXfrm>
        <a:off x="6563390" y="0"/>
        <a:ext cx="2403687" cy="1442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7D044-E085-4DDD-9A8B-7CB8510A4DF5}">
      <dsp:nvSpPr>
        <dsp:cNvPr id="0" name=""/>
        <dsp:cNvSpPr/>
      </dsp:nvSpPr>
      <dsp:spPr>
        <a:xfrm>
          <a:off x="6581249" y="1653259"/>
          <a:ext cx="2403687" cy="1442212"/>
        </a:xfrm>
        <a:prstGeom prst="rect">
          <a:avLst/>
        </a:prstGeom>
        <a:gradFill rotWithShape="0">
          <a:gsLst>
            <a:gs pos="100000">
              <a:schemeClr val="accent1"/>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 single grant award shall not exceed $2,000,000</a:t>
          </a:r>
        </a:p>
      </dsp:txBody>
      <dsp:txXfrm>
        <a:off x="6581249" y="1653259"/>
        <a:ext cx="2403687" cy="1442212"/>
      </dsp:txXfrm>
    </dsp:sp>
    <dsp:sp modelId="{3D59DE3B-6EED-4E69-BEF8-21EE16185BAD}">
      <dsp:nvSpPr>
        <dsp:cNvPr id="0" name=""/>
        <dsp:cNvSpPr/>
      </dsp:nvSpPr>
      <dsp:spPr>
        <a:xfrm>
          <a:off x="1250183" y="34649"/>
          <a:ext cx="2403687" cy="1442212"/>
        </a:xfrm>
        <a:prstGeom prst="rect">
          <a:avLst/>
        </a:prstGeom>
        <a:gradFill rotWithShape="0">
          <a:gsLst>
            <a:gs pos="100000">
              <a:schemeClr val="accent1"/>
            </a:gs>
            <a:gs pos="10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Legal Applicant</a:t>
          </a:r>
        </a:p>
        <a:p>
          <a:pPr marL="0" lvl="0" indent="0" algn="ctr" defTabSz="889000">
            <a:lnSpc>
              <a:spcPct val="90000"/>
            </a:lnSpc>
            <a:spcBef>
              <a:spcPct val="0"/>
            </a:spcBef>
            <a:spcAft>
              <a:spcPct val="35000"/>
            </a:spcAft>
            <a:buNone/>
          </a:pPr>
          <a:r>
            <a:rPr lang="en-US" sz="2000" kern="1200" dirty="0"/>
            <a:t> Internet Service Provider</a:t>
          </a:r>
        </a:p>
      </dsp:txBody>
      <dsp:txXfrm>
        <a:off x="1250183" y="34649"/>
        <a:ext cx="2403687" cy="1442212"/>
      </dsp:txXfrm>
    </dsp:sp>
    <dsp:sp modelId="{75D7C75D-094B-478B-87C5-58D950BEAC3C}">
      <dsp:nvSpPr>
        <dsp:cNvPr id="0" name=""/>
        <dsp:cNvSpPr/>
      </dsp:nvSpPr>
      <dsp:spPr>
        <a:xfrm>
          <a:off x="1305853" y="3361689"/>
          <a:ext cx="2403687" cy="1442212"/>
        </a:xfrm>
        <a:prstGeom prst="rect">
          <a:avLst/>
        </a:prstGeom>
        <a:gradFill rotWithShape="0">
          <a:gsLst>
            <a:gs pos="100000">
              <a:schemeClr val="accent1"/>
            </a:gs>
            <a:gs pos="10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Deployment of speeds of 25/3 </a:t>
          </a:r>
          <a:r>
            <a:rPr lang="en-US" sz="2000" kern="1200" dirty="0" err="1"/>
            <a:t>Mbps</a:t>
          </a:r>
          <a:r>
            <a:rPr lang="en-US" sz="2000" kern="1200" dirty="0"/>
            <a:t> or greater is encouraged</a:t>
          </a:r>
        </a:p>
      </dsp:txBody>
      <dsp:txXfrm>
        <a:off x="1305853" y="3361689"/>
        <a:ext cx="2403687" cy="1442212"/>
      </dsp:txXfrm>
    </dsp:sp>
    <dsp:sp modelId="{B26DF73D-F1B2-4ECD-97DC-4B52CB750EB5}">
      <dsp:nvSpPr>
        <dsp:cNvPr id="0" name=""/>
        <dsp:cNvSpPr/>
      </dsp:nvSpPr>
      <dsp:spPr>
        <a:xfrm>
          <a:off x="1266096" y="1653268"/>
          <a:ext cx="2403687" cy="1442212"/>
        </a:xfrm>
        <a:prstGeom prst="rect">
          <a:avLst/>
        </a:prstGeom>
        <a:gradFill rotWithShape="0">
          <a:gsLst>
            <a:gs pos="100000">
              <a:schemeClr val="accent1"/>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Provide minimum speeds of 10/1 </a:t>
          </a:r>
          <a:r>
            <a:rPr lang="en-US" sz="2000" kern="1200" dirty="0" err="1"/>
            <a:t>Mbps</a:t>
          </a:r>
          <a:endParaRPr lang="en-US" sz="2000" kern="1200" dirty="0"/>
        </a:p>
      </dsp:txBody>
      <dsp:txXfrm>
        <a:off x="1266096" y="1653268"/>
        <a:ext cx="2403687" cy="1442212"/>
      </dsp:txXfrm>
    </dsp:sp>
    <dsp:sp modelId="{6546BFD0-AD94-4133-BBEC-66FDFA306C7E}">
      <dsp:nvSpPr>
        <dsp:cNvPr id="0" name=""/>
        <dsp:cNvSpPr/>
      </dsp:nvSpPr>
      <dsp:spPr>
        <a:xfrm>
          <a:off x="3942097" y="1684276"/>
          <a:ext cx="2403687" cy="1442212"/>
        </a:xfrm>
        <a:prstGeom prst="rect">
          <a:avLst/>
        </a:prstGeom>
        <a:gradFill rotWithShape="0">
          <a:gsLst>
            <a:gs pos="100000">
              <a:schemeClr val="accent1"/>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Matching funds required </a:t>
          </a:r>
        </a:p>
      </dsp:txBody>
      <dsp:txXfrm>
        <a:off x="3942097" y="1684276"/>
        <a:ext cx="2403687" cy="1442212"/>
      </dsp:txXfrm>
    </dsp:sp>
    <dsp:sp modelId="{F0E56967-E36C-4897-A2AC-1D94EE9893A1}">
      <dsp:nvSpPr>
        <dsp:cNvPr id="0" name=""/>
        <dsp:cNvSpPr/>
      </dsp:nvSpPr>
      <dsp:spPr>
        <a:xfrm>
          <a:off x="6578341" y="3368552"/>
          <a:ext cx="2403687" cy="1442212"/>
        </a:xfrm>
        <a:prstGeom prst="rect">
          <a:avLst/>
        </a:prstGeom>
        <a:gradFill rotWithShape="0">
          <a:gsLst>
            <a:gs pos="100000">
              <a:schemeClr val="accent1"/>
            </a:gs>
            <a:gs pos="10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5-Year Service Agreement </a:t>
          </a:r>
        </a:p>
        <a:p>
          <a:pPr marL="0" lvl="0" indent="0" algn="ctr" defTabSz="889000">
            <a:lnSpc>
              <a:spcPct val="90000"/>
            </a:lnSpc>
            <a:spcBef>
              <a:spcPct val="0"/>
            </a:spcBef>
            <a:spcAft>
              <a:spcPct val="35000"/>
            </a:spcAft>
            <a:buNone/>
          </a:pPr>
          <a:r>
            <a:rPr lang="en-US" sz="2000" kern="1200" dirty="0"/>
            <a:t>(including deployment period)</a:t>
          </a:r>
        </a:p>
      </dsp:txBody>
      <dsp:txXfrm>
        <a:off x="6578341" y="3368552"/>
        <a:ext cx="2403687" cy="1442212"/>
      </dsp:txXfrm>
    </dsp:sp>
    <dsp:sp modelId="{5A79FF0A-E3D4-4BFB-8FF0-2C3783C321C9}">
      <dsp:nvSpPr>
        <dsp:cNvPr id="0" name=""/>
        <dsp:cNvSpPr/>
      </dsp:nvSpPr>
      <dsp:spPr>
        <a:xfrm>
          <a:off x="3942097" y="3363958"/>
          <a:ext cx="2403687" cy="1442212"/>
        </a:xfrm>
        <a:prstGeom prst="rect">
          <a:avLst/>
        </a:prstGeom>
        <a:gradFill rotWithShape="0">
          <a:gsLst>
            <a:gs pos="100000">
              <a:schemeClr val="accent1"/>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No more than one grant award per county with an exception*</a:t>
          </a:r>
        </a:p>
      </dsp:txBody>
      <dsp:txXfrm>
        <a:off x="3942097" y="3363958"/>
        <a:ext cx="2403687" cy="1442212"/>
      </dsp:txXfrm>
    </dsp:sp>
    <dsp:sp modelId="{F0BE54AC-6D82-4FDB-AA7A-5D5DB0F328A2}">
      <dsp:nvSpPr>
        <dsp:cNvPr id="0" name=""/>
        <dsp:cNvSpPr/>
      </dsp:nvSpPr>
      <dsp:spPr>
        <a:xfrm>
          <a:off x="3942097" y="34640"/>
          <a:ext cx="2403687" cy="1442212"/>
        </a:xfrm>
        <a:prstGeom prst="rect">
          <a:avLst/>
        </a:prstGeom>
        <a:gradFill rotWithShape="0">
          <a:gsLst>
            <a:gs pos="100000">
              <a:schemeClr val="accent1"/>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Proposed projects only in Tier 1 Counties</a:t>
          </a:r>
        </a:p>
      </dsp:txBody>
      <dsp:txXfrm>
        <a:off x="3942097" y="34640"/>
        <a:ext cx="2403687" cy="1442212"/>
      </dsp:txXfrm>
    </dsp:sp>
    <dsp:sp modelId="{91E88B1F-45FD-427C-A579-BEC788D60CFE}">
      <dsp:nvSpPr>
        <dsp:cNvPr id="0" name=""/>
        <dsp:cNvSpPr/>
      </dsp:nvSpPr>
      <dsp:spPr>
        <a:xfrm>
          <a:off x="6563390" y="0"/>
          <a:ext cx="2403687" cy="1442212"/>
        </a:xfrm>
        <a:prstGeom prst="rect">
          <a:avLst/>
        </a:prstGeom>
        <a:gradFill rotWithShape="0">
          <a:gsLst>
            <a:gs pos="100000">
              <a:schemeClr val="accent1"/>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Proposed project areas must have less than 10/1 </a:t>
          </a:r>
          <a:r>
            <a:rPr lang="en-US" sz="2000" kern="1200" dirty="0" err="1"/>
            <a:t>Mbs</a:t>
          </a:r>
          <a:endParaRPr lang="en-US" sz="2000" kern="1200" dirty="0"/>
        </a:p>
      </dsp:txBody>
      <dsp:txXfrm>
        <a:off x="6563390" y="0"/>
        <a:ext cx="2403687" cy="14422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65FEA-6F04-49AD-8E35-80BA979BEDBF}">
      <dsp:nvSpPr>
        <dsp:cNvPr id="0" name=""/>
        <dsp:cNvSpPr/>
      </dsp:nvSpPr>
      <dsp:spPr>
        <a:xfrm>
          <a:off x="52" y="9724"/>
          <a:ext cx="5006230" cy="576000"/>
        </a:xfrm>
        <a:prstGeom prst="rect">
          <a:avLst/>
        </a:prstGeom>
        <a:solidFill>
          <a:srgbClr val="3879AB">
            <a:alpha val="75000"/>
          </a:srgbClr>
        </a:solidFill>
        <a:ln w="6350" cap="flat" cmpd="sng" algn="ctr">
          <a:solidFill>
            <a:schemeClr val="accent1">
              <a:shade val="8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USDA-Rural Utilities Service</a:t>
          </a:r>
        </a:p>
      </dsp:txBody>
      <dsp:txXfrm>
        <a:off x="52" y="9724"/>
        <a:ext cx="5006230" cy="576000"/>
      </dsp:txXfrm>
    </dsp:sp>
    <dsp:sp modelId="{71789A16-8F70-472F-BF4E-EBF4FC00FD17}">
      <dsp:nvSpPr>
        <dsp:cNvPr id="0" name=""/>
        <dsp:cNvSpPr/>
      </dsp:nvSpPr>
      <dsp:spPr>
        <a:xfrm>
          <a:off x="52" y="585724"/>
          <a:ext cx="5006230" cy="3510168"/>
        </a:xfrm>
        <a:prstGeom prst="rect">
          <a:avLst/>
        </a:prstGeom>
        <a:solidFill>
          <a:srgbClr val="3879AB">
            <a:alpha val="75000"/>
          </a:srgb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chemeClr val="bg1"/>
              </a:solidFill>
            </a:rPr>
            <a:t>Community Connect</a:t>
          </a:r>
        </a:p>
        <a:p>
          <a:pPr marL="228600" lvl="1" indent="-228600" algn="l" defTabSz="889000">
            <a:lnSpc>
              <a:spcPct val="90000"/>
            </a:lnSpc>
            <a:spcBef>
              <a:spcPct val="0"/>
            </a:spcBef>
            <a:spcAft>
              <a:spcPct val="15000"/>
            </a:spcAft>
            <a:buChar char="•"/>
          </a:pPr>
          <a:r>
            <a:rPr lang="en-US" sz="2000" kern="1200" dirty="0">
              <a:solidFill>
                <a:schemeClr val="bg1"/>
              </a:solidFill>
            </a:rPr>
            <a:t>Distance Learning and Telemedicine Grants</a:t>
          </a:r>
        </a:p>
        <a:p>
          <a:pPr marL="228600" lvl="1" indent="-228600" algn="l" defTabSz="889000">
            <a:lnSpc>
              <a:spcPct val="90000"/>
            </a:lnSpc>
            <a:spcBef>
              <a:spcPct val="0"/>
            </a:spcBef>
            <a:spcAft>
              <a:spcPct val="15000"/>
            </a:spcAft>
            <a:buChar char="•"/>
          </a:pPr>
          <a:r>
            <a:rPr lang="en-US" sz="2000" kern="1200">
              <a:solidFill>
                <a:schemeClr val="bg1"/>
              </a:solidFill>
            </a:rPr>
            <a:t>Rural Broadband Access Loan and Loan Guarantee</a:t>
          </a: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a:solidFill>
                <a:schemeClr val="bg1"/>
              </a:solidFill>
            </a:rPr>
            <a:t>Telecommunications Infrastructure Loans and Guarantees</a:t>
          </a:r>
        </a:p>
        <a:p>
          <a:pPr marL="228600" lvl="1" indent="-228600" algn="l" defTabSz="889000">
            <a:lnSpc>
              <a:spcPct val="90000"/>
            </a:lnSpc>
            <a:spcBef>
              <a:spcPct val="0"/>
            </a:spcBef>
            <a:spcAft>
              <a:spcPct val="15000"/>
            </a:spcAft>
            <a:buChar char="•"/>
          </a:pPr>
          <a:endParaRPr lang="en-US" sz="2000" kern="1200" dirty="0">
            <a:solidFill>
              <a:schemeClr val="bg1"/>
            </a:solidFill>
          </a:endParaRPr>
        </a:p>
        <a:p>
          <a:pPr marL="228600" lvl="1" indent="-228600" algn="l" defTabSz="889000">
            <a:lnSpc>
              <a:spcPct val="90000"/>
            </a:lnSpc>
            <a:spcBef>
              <a:spcPct val="0"/>
            </a:spcBef>
            <a:spcAft>
              <a:spcPct val="15000"/>
            </a:spcAft>
            <a:buChar char="•"/>
          </a:pPr>
          <a:endParaRPr lang="en-US" sz="2000" kern="1200" dirty="0">
            <a:solidFill>
              <a:schemeClr val="bg1"/>
            </a:solidFill>
          </a:endParaRPr>
        </a:p>
        <a:p>
          <a:pPr marL="228600" lvl="1" indent="-228600" algn="l" defTabSz="889000">
            <a:lnSpc>
              <a:spcPct val="90000"/>
            </a:lnSpc>
            <a:spcBef>
              <a:spcPct val="0"/>
            </a:spcBef>
            <a:spcAft>
              <a:spcPct val="15000"/>
            </a:spcAft>
            <a:buChar char="•"/>
          </a:pP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a:solidFill>
                <a:schemeClr val="bg1"/>
              </a:solidFill>
            </a:rPr>
            <a:t>Shannon </a:t>
          </a:r>
          <a:r>
            <a:rPr lang="en-US" sz="2000" kern="1200" dirty="0" err="1">
              <a:solidFill>
                <a:schemeClr val="bg1"/>
              </a:solidFill>
            </a:rPr>
            <a:t>Legree</a:t>
          </a:r>
          <a:r>
            <a:rPr lang="en-US" sz="2000" kern="1200" dirty="0">
              <a:solidFill>
                <a:schemeClr val="bg1"/>
              </a:solidFill>
            </a:rPr>
            <a:t> 803-354-3168</a:t>
          </a:r>
        </a:p>
      </dsp:txBody>
      <dsp:txXfrm>
        <a:off x="52" y="585724"/>
        <a:ext cx="5006230" cy="3510168"/>
      </dsp:txXfrm>
    </dsp:sp>
    <dsp:sp modelId="{6FBB6B57-D872-4305-BA7B-51212ECDAF34}">
      <dsp:nvSpPr>
        <dsp:cNvPr id="0" name=""/>
        <dsp:cNvSpPr/>
      </dsp:nvSpPr>
      <dsp:spPr>
        <a:xfrm>
          <a:off x="5707154" y="9724"/>
          <a:ext cx="5006230" cy="576000"/>
        </a:xfrm>
        <a:prstGeom prst="rect">
          <a:avLst/>
        </a:prstGeom>
        <a:solidFill>
          <a:srgbClr val="3879AB"/>
        </a:solidFill>
        <a:ln w="6350" cap="flat" cmpd="sng" algn="ctr">
          <a:solidFill>
            <a:schemeClr val="accent1">
              <a:shade val="80000"/>
              <a:hueOff val="349283"/>
              <a:satOff val="-6256"/>
              <a:lumOff val="2658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USDA </a:t>
          </a:r>
          <a:r>
            <a:rPr lang="en-US" sz="2000" kern="1200" dirty="0" err="1"/>
            <a:t>ReConnect</a:t>
          </a:r>
          <a:r>
            <a:rPr lang="en-US" sz="2000" kern="1200" dirty="0"/>
            <a:t> Loan and Grant Program</a:t>
          </a:r>
        </a:p>
      </dsp:txBody>
      <dsp:txXfrm>
        <a:off x="5707154" y="9724"/>
        <a:ext cx="5006230" cy="576000"/>
      </dsp:txXfrm>
    </dsp:sp>
    <dsp:sp modelId="{EC40009E-E641-4F94-8967-44BAD790A9B4}">
      <dsp:nvSpPr>
        <dsp:cNvPr id="0" name=""/>
        <dsp:cNvSpPr/>
      </dsp:nvSpPr>
      <dsp:spPr>
        <a:xfrm>
          <a:off x="5707154" y="585724"/>
          <a:ext cx="5006230" cy="3510168"/>
        </a:xfrm>
        <a:prstGeom prst="rect">
          <a:avLst/>
        </a:prstGeom>
        <a:solidFill>
          <a:srgbClr val="3879AB"/>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chemeClr val="bg1"/>
              </a:solidFill>
            </a:rPr>
            <a:t>Spring 2020</a:t>
          </a:r>
        </a:p>
        <a:p>
          <a:pPr marL="228600" lvl="1" indent="-228600" algn="l" defTabSz="889000">
            <a:lnSpc>
              <a:spcPct val="90000"/>
            </a:lnSpc>
            <a:spcBef>
              <a:spcPct val="0"/>
            </a:spcBef>
            <a:spcAft>
              <a:spcPct val="15000"/>
            </a:spcAft>
            <a:buChar char="•"/>
          </a:pPr>
          <a:r>
            <a:rPr lang="en-US" sz="2000" kern="1200" dirty="0">
              <a:solidFill>
                <a:schemeClr val="bg1"/>
              </a:solidFill>
            </a:rPr>
            <a:t>Grant only</a:t>
          </a:r>
        </a:p>
        <a:p>
          <a:pPr marL="228600" lvl="1" indent="-228600" algn="l" defTabSz="889000">
            <a:lnSpc>
              <a:spcPct val="90000"/>
            </a:lnSpc>
            <a:spcBef>
              <a:spcPct val="0"/>
            </a:spcBef>
            <a:spcAft>
              <a:spcPct val="15000"/>
            </a:spcAft>
            <a:buChar char="•"/>
          </a:pPr>
          <a:r>
            <a:rPr lang="en-US" sz="2000" kern="1200" dirty="0">
              <a:solidFill>
                <a:schemeClr val="bg1"/>
              </a:solidFill>
            </a:rPr>
            <a:t>Grant/Loan Combo</a:t>
          </a:r>
        </a:p>
        <a:p>
          <a:pPr marL="228600" lvl="1" indent="-228600" algn="l" defTabSz="889000">
            <a:lnSpc>
              <a:spcPct val="90000"/>
            </a:lnSpc>
            <a:spcBef>
              <a:spcPct val="0"/>
            </a:spcBef>
            <a:spcAft>
              <a:spcPct val="15000"/>
            </a:spcAft>
            <a:buChar char="•"/>
          </a:pPr>
          <a:r>
            <a:rPr lang="en-US" sz="2000" kern="1200" dirty="0">
              <a:solidFill>
                <a:schemeClr val="bg1"/>
              </a:solidFill>
            </a:rPr>
            <a:t>Loan only</a:t>
          </a:r>
        </a:p>
        <a:p>
          <a:pPr marL="228600" lvl="1" indent="-228600" algn="l" defTabSz="889000">
            <a:lnSpc>
              <a:spcPct val="90000"/>
            </a:lnSpc>
            <a:spcBef>
              <a:spcPct val="0"/>
            </a:spcBef>
            <a:spcAft>
              <a:spcPct val="15000"/>
            </a:spcAft>
            <a:buChar char="•"/>
          </a:pPr>
          <a:endParaRPr lang="en-US" sz="2000" kern="1200" dirty="0">
            <a:solidFill>
              <a:schemeClr val="bg1"/>
            </a:solidFill>
          </a:endParaRPr>
        </a:p>
        <a:p>
          <a:pPr marL="228600" lvl="1" indent="-228600" algn="l" defTabSz="889000">
            <a:lnSpc>
              <a:spcPct val="90000"/>
            </a:lnSpc>
            <a:spcBef>
              <a:spcPct val="0"/>
            </a:spcBef>
            <a:spcAft>
              <a:spcPct val="15000"/>
            </a:spcAft>
            <a:buChar char="•"/>
          </a:pPr>
          <a:endParaRPr lang="en-US" sz="2000" kern="1200" dirty="0">
            <a:solidFill>
              <a:schemeClr val="bg1"/>
            </a:solidFill>
          </a:endParaRPr>
        </a:p>
        <a:p>
          <a:pPr marL="228600" lvl="1" indent="-228600" algn="l" defTabSz="889000">
            <a:lnSpc>
              <a:spcPct val="90000"/>
            </a:lnSpc>
            <a:spcBef>
              <a:spcPct val="0"/>
            </a:spcBef>
            <a:spcAft>
              <a:spcPct val="15000"/>
            </a:spcAft>
            <a:buChar char="•"/>
          </a:pPr>
          <a:endParaRPr lang="en-US" sz="2000" kern="1200" dirty="0">
            <a:solidFill>
              <a:schemeClr val="bg1"/>
            </a:solidFill>
          </a:endParaRPr>
        </a:p>
        <a:p>
          <a:pPr marL="228600" lvl="1" indent="-228600" algn="l" defTabSz="889000">
            <a:lnSpc>
              <a:spcPct val="90000"/>
            </a:lnSpc>
            <a:spcBef>
              <a:spcPct val="0"/>
            </a:spcBef>
            <a:spcAft>
              <a:spcPct val="15000"/>
            </a:spcAft>
            <a:buChar char="•"/>
          </a:pPr>
          <a:endParaRPr lang="en-US" sz="2000" kern="1200" dirty="0">
            <a:solidFill>
              <a:schemeClr val="bg1"/>
            </a:solidFill>
          </a:endParaRPr>
        </a:p>
        <a:p>
          <a:pPr marL="228600" lvl="1" indent="-228600" algn="l" defTabSz="889000">
            <a:lnSpc>
              <a:spcPct val="90000"/>
            </a:lnSpc>
            <a:spcBef>
              <a:spcPct val="0"/>
            </a:spcBef>
            <a:spcAft>
              <a:spcPct val="15000"/>
            </a:spcAft>
            <a:buChar char="•"/>
          </a:pPr>
          <a:endParaRPr lang="en-US" sz="2000" kern="1200" dirty="0">
            <a:solidFill>
              <a:schemeClr val="bg1"/>
            </a:solidFill>
          </a:endParaRPr>
        </a:p>
        <a:p>
          <a:pPr marL="228600" lvl="1" indent="-228600" algn="l" defTabSz="889000">
            <a:lnSpc>
              <a:spcPct val="90000"/>
            </a:lnSpc>
            <a:spcBef>
              <a:spcPct val="0"/>
            </a:spcBef>
            <a:spcAft>
              <a:spcPct val="15000"/>
            </a:spcAft>
            <a:buChar char="•"/>
          </a:pPr>
          <a:r>
            <a:rPr lang="en-US" sz="2000" kern="1200" dirty="0">
              <a:solidFill>
                <a:schemeClr val="bg1"/>
              </a:solidFill>
            </a:rPr>
            <a:t>Shannon </a:t>
          </a:r>
          <a:r>
            <a:rPr lang="en-US" sz="2000" kern="1200" dirty="0" err="1">
              <a:solidFill>
                <a:schemeClr val="bg1"/>
              </a:solidFill>
            </a:rPr>
            <a:t>Legree</a:t>
          </a:r>
          <a:r>
            <a:rPr lang="en-US" sz="2000" kern="1200" dirty="0">
              <a:solidFill>
                <a:schemeClr val="bg1"/>
              </a:solidFill>
            </a:rPr>
            <a:t> 803-354-3168</a:t>
          </a:r>
        </a:p>
      </dsp:txBody>
      <dsp:txXfrm>
        <a:off x="5707154" y="585724"/>
        <a:ext cx="5006230" cy="35101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219F62-87AF-4B72-A1F2-F2D4D1091C9F}">
      <dsp:nvSpPr>
        <dsp:cNvPr id="0" name=""/>
        <dsp:cNvSpPr/>
      </dsp:nvSpPr>
      <dsp:spPr>
        <a:xfrm>
          <a:off x="52" y="35459"/>
          <a:ext cx="5006230" cy="576000"/>
        </a:xfrm>
        <a:prstGeom prst="rect">
          <a:avLst/>
        </a:prstGeom>
        <a:solidFill>
          <a:srgbClr val="3879AB">
            <a:alpha val="75000"/>
          </a:srgbClr>
        </a:solidFill>
        <a:ln w="6350" cap="flat" cmpd="sng" algn="ctr">
          <a:solidFill>
            <a:schemeClr val="accent1">
              <a:shade val="8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ARC</a:t>
          </a:r>
        </a:p>
      </dsp:txBody>
      <dsp:txXfrm>
        <a:off x="52" y="35459"/>
        <a:ext cx="5006230" cy="576000"/>
      </dsp:txXfrm>
    </dsp:sp>
    <dsp:sp modelId="{C81F7327-BCAC-4FAD-8942-6A241B53D417}">
      <dsp:nvSpPr>
        <dsp:cNvPr id="0" name=""/>
        <dsp:cNvSpPr/>
      </dsp:nvSpPr>
      <dsp:spPr>
        <a:xfrm>
          <a:off x="52" y="611459"/>
          <a:ext cx="5006230" cy="345869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Pre-Application open 3/1/20</a:t>
          </a:r>
        </a:p>
        <a:p>
          <a:pPr marL="228600" lvl="1" indent="-228600" algn="l" defTabSz="889000">
            <a:lnSpc>
              <a:spcPct val="90000"/>
            </a:lnSpc>
            <a:spcBef>
              <a:spcPct val="0"/>
            </a:spcBef>
            <a:spcAft>
              <a:spcPct val="15000"/>
            </a:spcAft>
            <a:buChar char="•"/>
          </a:pPr>
          <a:r>
            <a:rPr lang="en-US" sz="2000" kern="1200" dirty="0"/>
            <a:t>Due 4/13/20</a:t>
          </a:r>
        </a:p>
        <a:p>
          <a:pPr marL="228600" lvl="1" indent="-228600" algn="l" defTabSz="889000">
            <a:lnSpc>
              <a:spcPct val="90000"/>
            </a:lnSpc>
            <a:spcBef>
              <a:spcPct val="0"/>
            </a:spcBef>
            <a:spcAft>
              <a:spcPct val="15000"/>
            </a:spcAft>
            <a:buChar char="•"/>
          </a:pPr>
          <a:r>
            <a:rPr lang="en-US" sz="2000" kern="1200" dirty="0"/>
            <a:t>Match required</a:t>
          </a:r>
        </a:p>
        <a:p>
          <a:pPr marL="228600" lvl="1" indent="-228600" algn="l" defTabSz="889000">
            <a:lnSpc>
              <a:spcPct val="90000"/>
            </a:lnSpc>
            <a:spcBef>
              <a:spcPct val="0"/>
            </a:spcBef>
            <a:spcAft>
              <a:spcPct val="15000"/>
            </a:spcAft>
            <a:buChar char="•"/>
          </a:pPr>
          <a:r>
            <a:rPr lang="en-US" sz="2000" kern="1200" dirty="0"/>
            <a:t>$300K construction</a:t>
          </a:r>
        </a:p>
        <a:p>
          <a:pPr marL="228600" lvl="1" indent="-228600" algn="l" defTabSz="889000">
            <a:lnSpc>
              <a:spcPct val="90000"/>
            </a:lnSpc>
            <a:spcBef>
              <a:spcPct val="0"/>
            </a:spcBef>
            <a:spcAft>
              <a:spcPct val="15000"/>
            </a:spcAft>
            <a:buChar char="•"/>
          </a:pPr>
          <a:r>
            <a:rPr lang="en-US" sz="2000" kern="1200" dirty="0"/>
            <a:t>$100K non-construction</a:t>
          </a:r>
        </a:p>
        <a:p>
          <a:pPr marL="228600" lvl="1" indent="-228600" algn="l" defTabSz="889000">
            <a:lnSpc>
              <a:spcPct val="90000"/>
            </a:lnSpc>
            <a:spcBef>
              <a:spcPct val="0"/>
            </a:spcBef>
            <a:spcAft>
              <a:spcPct val="15000"/>
            </a:spcAft>
            <a:buChar char="•"/>
          </a:pPr>
          <a:r>
            <a:rPr lang="en-US" sz="2000" kern="1200" dirty="0"/>
            <a:t>Eligible Applicants: Local governments and non-profits</a:t>
          </a:r>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a:t>Olivia A. Collier       919-218-3623</a:t>
          </a:r>
        </a:p>
        <a:p>
          <a:pPr marL="228600" lvl="1" indent="-228600" algn="l" defTabSz="889000">
            <a:lnSpc>
              <a:spcPct val="90000"/>
            </a:lnSpc>
            <a:spcBef>
              <a:spcPct val="0"/>
            </a:spcBef>
            <a:spcAft>
              <a:spcPct val="15000"/>
            </a:spcAft>
            <a:buChar char="•"/>
          </a:pPr>
          <a:endParaRPr lang="en-US" sz="2000" kern="1200" dirty="0"/>
        </a:p>
      </dsp:txBody>
      <dsp:txXfrm>
        <a:off x="52" y="611459"/>
        <a:ext cx="5006230" cy="3458699"/>
      </dsp:txXfrm>
    </dsp:sp>
    <dsp:sp modelId="{1A018E22-AA2C-40CC-B00B-7BB7BDAECE27}">
      <dsp:nvSpPr>
        <dsp:cNvPr id="0" name=""/>
        <dsp:cNvSpPr/>
      </dsp:nvSpPr>
      <dsp:spPr>
        <a:xfrm>
          <a:off x="5707154" y="35459"/>
          <a:ext cx="5006230" cy="576000"/>
        </a:xfrm>
        <a:prstGeom prst="rect">
          <a:avLst/>
        </a:prstGeom>
        <a:solidFill>
          <a:srgbClr val="3879AB">
            <a:alpha val="75000"/>
          </a:srgbClr>
        </a:solidFill>
        <a:ln w="6350" cap="flat" cmpd="sng" algn="ctr">
          <a:solidFill>
            <a:schemeClr val="accent1">
              <a:shade val="80000"/>
              <a:hueOff val="349283"/>
              <a:satOff val="-6256"/>
              <a:lumOff val="2658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ARC POWER</a:t>
          </a:r>
        </a:p>
      </dsp:txBody>
      <dsp:txXfrm>
        <a:off x="5707154" y="35459"/>
        <a:ext cx="5006230" cy="576000"/>
      </dsp:txXfrm>
    </dsp:sp>
    <dsp:sp modelId="{242DD3D6-7472-4657-AF43-D61EF332FC9C}">
      <dsp:nvSpPr>
        <dsp:cNvPr id="0" name=""/>
        <dsp:cNvSpPr/>
      </dsp:nvSpPr>
      <dsp:spPr>
        <a:xfrm>
          <a:off x="5707154" y="611459"/>
          <a:ext cx="5006230" cy="345869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RFP will be available this fall </a:t>
          </a:r>
        </a:p>
        <a:p>
          <a:pPr marL="228600" lvl="1" indent="-228600" algn="l" defTabSz="889000">
            <a:lnSpc>
              <a:spcPct val="90000"/>
            </a:lnSpc>
            <a:spcBef>
              <a:spcPct val="0"/>
            </a:spcBef>
            <a:spcAft>
              <a:spcPct val="15000"/>
            </a:spcAft>
            <a:buChar char="•"/>
          </a:pPr>
          <a:r>
            <a:rPr lang="en-US" sz="2000" kern="1200" dirty="0"/>
            <a:t>Match required</a:t>
          </a:r>
        </a:p>
        <a:p>
          <a:pPr marL="228600" lvl="1" indent="-228600" algn="l" defTabSz="889000">
            <a:lnSpc>
              <a:spcPct val="90000"/>
            </a:lnSpc>
            <a:spcBef>
              <a:spcPct val="0"/>
            </a:spcBef>
            <a:spcAft>
              <a:spcPct val="15000"/>
            </a:spcAft>
            <a:buChar char="•"/>
          </a:pPr>
          <a:r>
            <a:rPr lang="en-US" sz="2000" kern="1200" dirty="0"/>
            <a:t>Funding limits will be detailed in the RFP</a:t>
          </a:r>
        </a:p>
        <a:p>
          <a:pPr marL="228600" lvl="1" indent="-228600" algn="l" defTabSz="889000">
            <a:lnSpc>
              <a:spcPct val="90000"/>
            </a:lnSpc>
            <a:spcBef>
              <a:spcPct val="0"/>
            </a:spcBef>
            <a:spcAft>
              <a:spcPct val="15000"/>
            </a:spcAft>
            <a:buChar char="•"/>
          </a:pPr>
          <a:r>
            <a:rPr lang="en-US" sz="2000" kern="1200" dirty="0"/>
            <a:t>Eligible Applicants: Local governments and non-profits</a:t>
          </a:r>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a:t>Olivia A. Collier       919-218-3623</a:t>
          </a:r>
        </a:p>
        <a:p>
          <a:pPr marL="228600" lvl="1" indent="-228600" algn="l" defTabSz="889000">
            <a:lnSpc>
              <a:spcPct val="90000"/>
            </a:lnSpc>
            <a:spcBef>
              <a:spcPct val="0"/>
            </a:spcBef>
            <a:spcAft>
              <a:spcPct val="15000"/>
            </a:spcAft>
            <a:buChar char="•"/>
          </a:pPr>
          <a:endParaRPr lang="en-US" sz="2000" kern="1200" dirty="0"/>
        </a:p>
      </dsp:txBody>
      <dsp:txXfrm>
        <a:off x="5707154" y="611459"/>
        <a:ext cx="5006230" cy="34586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7F418-247F-47FE-AE28-E540C7619482}">
      <dsp:nvSpPr>
        <dsp:cNvPr id="0" name=""/>
        <dsp:cNvSpPr/>
      </dsp:nvSpPr>
      <dsp:spPr>
        <a:xfrm>
          <a:off x="0" y="27268"/>
          <a:ext cx="10713437" cy="691200"/>
        </a:xfrm>
        <a:prstGeom prst="rect">
          <a:avLst/>
        </a:prstGeom>
        <a:solidFill>
          <a:srgbClr val="3879AB">
            <a:alpha val="75000"/>
          </a:srgbClr>
        </a:solidFill>
        <a:ln w="6350" cap="flat" cmpd="sng" algn="ctr">
          <a:solidFill>
            <a:schemeClr val="accent1">
              <a:shade val="8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FCC Rural Digital Opportunity Fund</a:t>
          </a:r>
        </a:p>
      </dsp:txBody>
      <dsp:txXfrm>
        <a:off x="0" y="27268"/>
        <a:ext cx="10713437" cy="691200"/>
      </dsp:txXfrm>
    </dsp:sp>
    <dsp:sp modelId="{DE8B3808-A560-405B-B824-D9E637174C88}">
      <dsp:nvSpPr>
        <dsp:cNvPr id="0" name=""/>
        <dsp:cNvSpPr/>
      </dsp:nvSpPr>
      <dsp:spPr>
        <a:xfrm>
          <a:off x="0" y="718469"/>
          <a:ext cx="10713437" cy="335988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Under review</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t>Proposal for $20.4 Billion</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hlinkClick xmlns:r="http://schemas.openxmlformats.org/officeDocument/2006/relationships" r:id="rId1"/>
            </a:rPr>
            <a:t>https://www.fcc.gov/document/fcc-proposes-204-billion-rural-digital-opportunity-fund-0</a:t>
          </a:r>
          <a:r>
            <a:rPr lang="en-US" sz="2400" kern="1200" dirty="0"/>
            <a:t> </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endParaRPr lang="en-US" sz="2400" kern="1200" dirty="0"/>
        </a:p>
      </dsp:txBody>
      <dsp:txXfrm>
        <a:off x="0" y="718469"/>
        <a:ext cx="10713437" cy="33598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BB31E-4D5B-408A-8BDB-F6C06A4AE782}">
      <dsp:nvSpPr>
        <dsp:cNvPr id="0" name=""/>
        <dsp:cNvSpPr/>
      </dsp:nvSpPr>
      <dsp:spPr>
        <a:xfrm>
          <a:off x="2757264" y="2271141"/>
          <a:ext cx="1743668" cy="1743668"/>
        </a:xfrm>
        <a:prstGeom prst="ellipse">
          <a:avLst/>
        </a:prstGeom>
        <a:solidFill>
          <a:srgbClr val="09294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Partners</a:t>
          </a:r>
        </a:p>
      </dsp:txBody>
      <dsp:txXfrm>
        <a:off x="3012618" y="2526495"/>
        <a:ext cx="1232960" cy="1232960"/>
      </dsp:txXfrm>
    </dsp:sp>
    <dsp:sp modelId="{A27AA1DC-285F-47A7-96AB-57778C05154F}">
      <dsp:nvSpPr>
        <dsp:cNvPr id="0" name=""/>
        <dsp:cNvSpPr/>
      </dsp:nvSpPr>
      <dsp:spPr>
        <a:xfrm rot="16200000">
          <a:off x="3366651" y="1987073"/>
          <a:ext cx="524894" cy="43242"/>
        </a:xfrm>
        <a:custGeom>
          <a:avLst/>
          <a:gdLst/>
          <a:ahLst/>
          <a:cxnLst/>
          <a:rect l="0" t="0" r="0" b="0"/>
          <a:pathLst>
            <a:path>
              <a:moveTo>
                <a:pt x="0" y="21621"/>
              </a:moveTo>
              <a:lnTo>
                <a:pt x="524894" y="2162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3615976" y="1995572"/>
        <a:ext cx="26244" cy="26244"/>
      </dsp:txXfrm>
    </dsp:sp>
    <dsp:sp modelId="{F1361438-6A29-4588-A8F1-94AE3960D440}">
      <dsp:nvSpPr>
        <dsp:cNvPr id="0" name=""/>
        <dsp:cNvSpPr/>
      </dsp:nvSpPr>
      <dsp:spPr>
        <a:xfrm>
          <a:off x="2757264" y="2578"/>
          <a:ext cx="1743668" cy="1743668"/>
        </a:xfrm>
        <a:prstGeom prst="ellipse">
          <a:avLst/>
        </a:prstGeom>
        <a:solidFill>
          <a:srgbClr val="397AA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Local Teams</a:t>
          </a:r>
        </a:p>
      </dsp:txBody>
      <dsp:txXfrm>
        <a:off x="3012618" y="257932"/>
        <a:ext cx="1232960" cy="1232960"/>
      </dsp:txXfrm>
    </dsp:sp>
    <dsp:sp modelId="{5D97FC94-F30A-4C91-B998-7F7BBF9790B6}">
      <dsp:nvSpPr>
        <dsp:cNvPr id="0" name=""/>
        <dsp:cNvSpPr/>
      </dsp:nvSpPr>
      <dsp:spPr>
        <a:xfrm rot="20520000">
          <a:off x="4445417" y="2770842"/>
          <a:ext cx="524894" cy="43242"/>
        </a:xfrm>
        <a:custGeom>
          <a:avLst/>
          <a:gdLst/>
          <a:ahLst/>
          <a:cxnLst/>
          <a:rect l="0" t="0" r="0" b="0"/>
          <a:pathLst>
            <a:path>
              <a:moveTo>
                <a:pt x="0" y="21621"/>
              </a:moveTo>
              <a:lnTo>
                <a:pt x="524894" y="2162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694742" y="2779341"/>
        <a:ext cx="26244" cy="26244"/>
      </dsp:txXfrm>
    </dsp:sp>
    <dsp:sp modelId="{18D734F5-9EAB-4CEE-BCD7-E0CBFF36F9E8}">
      <dsp:nvSpPr>
        <dsp:cNvPr id="0" name=""/>
        <dsp:cNvSpPr/>
      </dsp:nvSpPr>
      <dsp:spPr>
        <a:xfrm>
          <a:off x="4914796" y="1570117"/>
          <a:ext cx="1743668" cy="1743668"/>
        </a:xfrm>
        <a:prstGeom prst="ellipse">
          <a:avLst/>
        </a:prstGeom>
        <a:solidFill>
          <a:srgbClr val="397AA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NC BIO</a:t>
          </a:r>
        </a:p>
      </dsp:txBody>
      <dsp:txXfrm>
        <a:off x="5170150" y="1825471"/>
        <a:ext cx="1232960" cy="1232960"/>
      </dsp:txXfrm>
    </dsp:sp>
    <dsp:sp modelId="{3B4652EB-C50F-4609-83E1-ECF6C6638B8C}">
      <dsp:nvSpPr>
        <dsp:cNvPr id="0" name=""/>
        <dsp:cNvSpPr/>
      </dsp:nvSpPr>
      <dsp:spPr>
        <a:xfrm rot="3240000">
          <a:off x="4033365" y="4039007"/>
          <a:ext cx="524894" cy="43242"/>
        </a:xfrm>
        <a:custGeom>
          <a:avLst/>
          <a:gdLst/>
          <a:ahLst/>
          <a:cxnLst/>
          <a:rect l="0" t="0" r="0" b="0"/>
          <a:pathLst>
            <a:path>
              <a:moveTo>
                <a:pt x="0" y="21621"/>
              </a:moveTo>
              <a:lnTo>
                <a:pt x="524894" y="2162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282690" y="4047506"/>
        <a:ext cx="26244" cy="26244"/>
      </dsp:txXfrm>
    </dsp:sp>
    <dsp:sp modelId="{3084C462-D312-4701-AE59-D3278B60E3EA}">
      <dsp:nvSpPr>
        <dsp:cNvPr id="0" name=""/>
        <dsp:cNvSpPr/>
      </dsp:nvSpPr>
      <dsp:spPr>
        <a:xfrm>
          <a:off x="4090692" y="4106447"/>
          <a:ext cx="1743668" cy="1743668"/>
        </a:xfrm>
        <a:prstGeom prst="ellipse">
          <a:avLst/>
        </a:prstGeom>
        <a:solidFill>
          <a:srgbClr val="397AA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SWC</a:t>
          </a:r>
        </a:p>
      </dsp:txBody>
      <dsp:txXfrm>
        <a:off x="4346046" y="4361801"/>
        <a:ext cx="1232960" cy="1232960"/>
      </dsp:txXfrm>
    </dsp:sp>
    <dsp:sp modelId="{0A0EA5D8-2C6B-4927-9A27-6879706E24F2}">
      <dsp:nvSpPr>
        <dsp:cNvPr id="0" name=""/>
        <dsp:cNvSpPr/>
      </dsp:nvSpPr>
      <dsp:spPr>
        <a:xfrm rot="7560000">
          <a:off x="2699938" y="4039007"/>
          <a:ext cx="524894" cy="43242"/>
        </a:xfrm>
        <a:custGeom>
          <a:avLst/>
          <a:gdLst/>
          <a:ahLst/>
          <a:cxnLst/>
          <a:rect l="0" t="0" r="0" b="0"/>
          <a:pathLst>
            <a:path>
              <a:moveTo>
                <a:pt x="0" y="21621"/>
              </a:moveTo>
              <a:lnTo>
                <a:pt x="524894" y="2162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2949262" y="4047506"/>
        <a:ext cx="26244" cy="26244"/>
      </dsp:txXfrm>
    </dsp:sp>
    <dsp:sp modelId="{78BD5A2B-E8E0-480C-B55F-F69A6F164CBE}">
      <dsp:nvSpPr>
        <dsp:cNvPr id="0" name=""/>
        <dsp:cNvSpPr/>
      </dsp:nvSpPr>
      <dsp:spPr>
        <a:xfrm>
          <a:off x="1423836" y="4106447"/>
          <a:ext cx="1743668" cy="1743668"/>
        </a:xfrm>
        <a:prstGeom prst="ellipse">
          <a:avLst/>
        </a:prstGeom>
        <a:solidFill>
          <a:srgbClr val="387AA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ISPs</a:t>
          </a:r>
          <a:endParaRPr lang="en-US" sz="2000" kern="1200" dirty="0"/>
        </a:p>
      </dsp:txBody>
      <dsp:txXfrm>
        <a:off x="1679190" y="4361801"/>
        <a:ext cx="1232960" cy="1232960"/>
      </dsp:txXfrm>
    </dsp:sp>
    <dsp:sp modelId="{E1F65841-7D35-4FBA-B70D-7D5610AB9F6A}">
      <dsp:nvSpPr>
        <dsp:cNvPr id="0" name=""/>
        <dsp:cNvSpPr/>
      </dsp:nvSpPr>
      <dsp:spPr>
        <a:xfrm rot="11880000">
          <a:off x="2287886" y="2770842"/>
          <a:ext cx="524894" cy="43242"/>
        </a:xfrm>
        <a:custGeom>
          <a:avLst/>
          <a:gdLst/>
          <a:ahLst/>
          <a:cxnLst/>
          <a:rect l="0" t="0" r="0" b="0"/>
          <a:pathLst>
            <a:path>
              <a:moveTo>
                <a:pt x="0" y="21621"/>
              </a:moveTo>
              <a:lnTo>
                <a:pt x="524894" y="2162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2537210" y="2779341"/>
        <a:ext cx="26244" cy="26244"/>
      </dsp:txXfrm>
    </dsp:sp>
    <dsp:sp modelId="{0A520C15-8806-436E-890A-D0F8A68965A1}">
      <dsp:nvSpPr>
        <dsp:cNvPr id="0" name=""/>
        <dsp:cNvSpPr/>
      </dsp:nvSpPr>
      <dsp:spPr>
        <a:xfrm>
          <a:off x="599733" y="1570117"/>
          <a:ext cx="1743668" cy="1743668"/>
        </a:xfrm>
        <a:prstGeom prst="ellipse">
          <a:avLst/>
        </a:prstGeom>
        <a:solidFill>
          <a:srgbClr val="397AA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Funding Agencies</a:t>
          </a:r>
        </a:p>
      </dsp:txBody>
      <dsp:txXfrm>
        <a:off x="855087" y="1825471"/>
        <a:ext cx="1232960" cy="12329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626B9A3-A0A9-0E44-9028-25F563D2146B}" type="datetimeFigureOut">
              <a:rPr lang="en-US" smtClean="0"/>
              <a:t>10/28/2019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1F8DF97-84CC-3A4C-BF51-016D93359242}" type="slidenum">
              <a:rPr lang="en-US" smtClean="0"/>
              <a:t>‹#›</a:t>
            </a:fld>
            <a:endParaRPr lang="en-US"/>
          </a:p>
        </p:txBody>
      </p:sp>
    </p:spTree>
    <p:extLst>
      <p:ext uri="{BB962C8B-B14F-4D97-AF65-F5344CB8AC3E}">
        <p14:creationId xmlns:p14="http://schemas.microsoft.com/office/powerpoint/2010/main" val="26059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F8DF97-84CC-3A4C-BF51-016D93359242}" type="slidenum">
              <a:rPr lang="en-US" smtClean="0"/>
              <a:t>1</a:t>
            </a:fld>
            <a:endParaRPr lang="en-US"/>
          </a:p>
        </p:txBody>
      </p:sp>
    </p:spTree>
    <p:extLst>
      <p:ext uri="{BB962C8B-B14F-4D97-AF65-F5344CB8AC3E}">
        <p14:creationId xmlns:p14="http://schemas.microsoft.com/office/powerpoint/2010/main" val="2146819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39B75-780C-4ADE-9459-F21E6A0DB1D7}" type="slidenum">
              <a:rPr lang="en-US" smtClean="0"/>
              <a:t>2</a:t>
            </a:fld>
            <a:endParaRPr lang="en-US"/>
          </a:p>
        </p:txBody>
      </p:sp>
    </p:spTree>
    <p:extLst>
      <p:ext uri="{BB962C8B-B14F-4D97-AF65-F5344CB8AC3E}">
        <p14:creationId xmlns:p14="http://schemas.microsoft.com/office/powerpoint/2010/main" val="2755727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39B75-780C-4ADE-9459-F21E6A0DB1D7}" type="slidenum">
              <a:rPr lang="en-US" smtClean="0"/>
              <a:t>3</a:t>
            </a:fld>
            <a:endParaRPr lang="en-US" dirty="0"/>
          </a:p>
        </p:txBody>
      </p:sp>
    </p:spTree>
    <p:extLst>
      <p:ext uri="{BB962C8B-B14F-4D97-AF65-F5344CB8AC3E}">
        <p14:creationId xmlns:p14="http://schemas.microsoft.com/office/powerpoint/2010/main" val="721365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39B75-780C-4ADE-9459-F21E6A0DB1D7}" type="slidenum">
              <a:rPr lang="en-US" smtClean="0"/>
              <a:t>4</a:t>
            </a:fld>
            <a:endParaRPr lang="en-US" dirty="0"/>
          </a:p>
        </p:txBody>
      </p:sp>
    </p:spTree>
    <p:extLst>
      <p:ext uri="{BB962C8B-B14F-4D97-AF65-F5344CB8AC3E}">
        <p14:creationId xmlns:p14="http://schemas.microsoft.com/office/powerpoint/2010/main" val="3075108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F8DF97-84CC-3A4C-BF51-016D93359242}" type="slidenum">
              <a:rPr lang="en-US" smtClean="0"/>
              <a:t>8</a:t>
            </a:fld>
            <a:endParaRPr lang="en-US"/>
          </a:p>
        </p:txBody>
      </p:sp>
    </p:spTree>
    <p:extLst>
      <p:ext uri="{BB962C8B-B14F-4D97-AF65-F5344CB8AC3E}">
        <p14:creationId xmlns:p14="http://schemas.microsoft.com/office/powerpoint/2010/main" val="3959369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F8DF97-84CC-3A4C-BF51-016D93359242}" type="slidenum">
              <a:rPr lang="en-US" smtClean="0"/>
              <a:t>9</a:t>
            </a:fld>
            <a:endParaRPr lang="en-US"/>
          </a:p>
        </p:txBody>
      </p:sp>
    </p:spTree>
    <p:extLst>
      <p:ext uri="{BB962C8B-B14F-4D97-AF65-F5344CB8AC3E}">
        <p14:creationId xmlns:p14="http://schemas.microsoft.com/office/powerpoint/2010/main" val="1239325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F8DF97-84CC-3A4C-BF51-016D93359242}" type="slidenum">
              <a:rPr lang="en-US" smtClean="0"/>
              <a:t>10</a:t>
            </a:fld>
            <a:endParaRPr lang="en-US"/>
          </a:p>
        </p:txBody>
      </p:sp>
    </p:spTree>
    <p:extLst>
      <p:ext uri="{BB962C8B-B14F-4D97-AF65-F5344CB8AC3E}">
        <p14:creationId xmlns:p14="http://schemas.microsoft.com/office/powerpoint/2010/main" val="601714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11</a:t>
            </a:fld>
            <a:endParaRPr lang="en-JM"/>
          </a:p>
        </p:txBody>
      </p:sp>
    </p:spTree>
    <p:extLst>
      <p:ext uri="{BB962C8B-B14F-4D97-AF65-F5344CB8AC3E}">
        <p14:creationId xmlns:p14="http://schemas.microsoft.com/office/powerpoint/2010/main" val="3932959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F8DF97-84CC-3A4C-BF51-016D93359242}" type="slidenum">
              <a:rPr lang="en-US" smtClean="0"/>
              <a:t>12</a:t>
            </a:fld>
            <a:endParaRPr lang="en-US"/>
          </a:p>
        </p:txBody>
      </p:sp>
    </p:spTree>
    <p:extLst>
      <p:ext uri="{BB962C8B-B14F-4D97-AF65-F5344CB8AC3E}">
        <p14:creationId xmlns:p14="http://schemas.microsoft.com/office/powerpoint/2010/main" val="35597575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F69A74-410E-7640-9EAB-75DCD2303E73}"/>
              </a:ext>
            </a:extLst>
          </p:cNvPr>
          <p:cNvSpPr/>
          <p:nvPr userDrawn="1"/>
        </p:nvSpPr>
        <p:spPr>
          <a:xfrm>
            <a:off x="1" y="0"/>
            <a:ext cx="6095999" cy="6858000"/>
          </a:xfrm>
          <a:prstGeom prst="rect">
            <a:avLst/>
          </a:prstGeom>
          <a:solidFill>
            <a:srgbClr val="0C3D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2D14B253-3028-054E-A15E-CC74F72482C7}"/>
              </a:ext>
            </a:extLst>
          </p:cNvPr>
          <p:cNvPicPr>
            <a:picLocks noChangeAspect="1"/>
          </p:cNvPicPr>
          <p:nvPr userDrawn="1"/>
        </p:nvPicPr>
        <p:blipFill>
          <a:blip r:embed="rId2"/>
          <a:stretch>
            <a:fillRect/>
          </a:stretch>
        </p:blipFill>
        <p:spPr>
          <a:xfrm>
            <a:off x="6767510" y="420683"/>
            <a:ext cx="5412974" cy="5794376"/>
          </a:xfrm>
          <a:prstGeom prst="rect">
            <a:avLst/>
          </a:prstGeom>
        </p:spPr>
      </p:pic>
    </p:spTree>
    <p:extLst>
      <p:ext uri="{BB962C8B-B14F-4D97-AF65-F5344CB8AC3E}">
        <p14:creationId xmlns:p14="http://schemas.microsoft.com/office/powerpoint/2010/main" val="168147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2D7BAA4-51AE-FE40-A3A9-4FD3035B8F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21865" y="5553307"/>
            <a:ext cx="1119127" cy="1197982"/>
          </a:xfrm>
          <a:prstGeom prst="rect">
            <a:avLst/>
          </a:prstGeom>
        </p:spPr>
      </p:pic>
    </p:spTree>
    <p:extLst>
      <p:ext uri="{BB962C8B-B14F-4D97-AF65-F5344CB8AC3E}">
        <p14:creationId xmlns:p14="http://schemas.microsoft.com/office/powerpoint/2010/main" val="43822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505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40321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4248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0E6DDD8-C30B-5947-AE6D-A18F052F71E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5207" y="1904130"/>
            <a:ext cx="1485900" cy="1481328"/>
          </a:xfrm>
          <a:prstGeom prst="rect">
            <a:avLst/>
          </a:prstGeom>
        </p:spPr>
      </p:pic>
      <p:pic>
        <p:nvPicPr>
          <p:cNvPr id="7" name="Picture 6">
            <a:extLst>
              <a:ext uri="{FF2B5EF4-FFF2-40B4-BE49-F238E27FC236}">
                <a16:creationId xmlns:a16="http://schemas.microsoft.com/office/drawing/2014/main" id="{CE8E16F8-C69F-0C45-9BBF-2D6B7332067C}"/>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79779" y="3553593"/>
            <a:ext cx="1481328" cy="1481328"/>
          </a:xfrm>
          <a:prstGeom prst="rect">
            <a:avLst/>
          </a:prstGeom>
        </p:spPr>
      </p:pic>
      <p:sp>
        <p:nvSpPr>
          <p:cNvPr id="8" name="Shape 238">
            <a:extLst>
              <a:ext uri="{FF2B5EF4-FFF2-40B4-BE49-F238E27FC236}">
                <a16:creationId xmlns:a16="http://schemas.microsoft.com/office/drawing/2014/main" id="{FFF711BE-0138-9D4D-9428-2F0822314E7C}"/>
              </a:ext>
            </a:extLst>
          </p:cNvPr>
          <p:cNvSpPr/>
          <p:nvPr userDrawn="1"/>
        </p:nvSpPr>
        <p:spPr>
          <a:xfrm>
            <a:off x="2515996" y="2045347"/>
            <a:ext cx="3517141" cy="138499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2800" b="1">
                <a:solidFill>
                  <a:schemeClr val="accent3"/>
                </a:solidFill>
              </a:defRPr>
            </a:pPr>
            <a:r>
              <a:rPr sz="2800" dirty="0">
                <a:solidFill>
                  <a:srgbClr val="0F3C61"/>
                </a:solidFill>
                <a:latin typeface="Arial" charset="0"/>
                <a:ea typeface="Arial" charset="0"/>
                <a:cs typeface="Arial" charset="0"/>
              </a:rPr>
              <a:t>@NCDIT</a:t>
            </a:r>
          </a:p>
          <a:p>
            <a:pPr>
              <a:defRPr sz="2800" b="1">
                <a:solidFill>
                  <a:schemeClr val="accent3"/>
                </a:solidFill>
              </a:defRPr>
            </a:pPr>
            <a:r>
              <a:rPr sz="2800" dirty="0">
                <a:solidFill>
                  <a:srgbClr val="0F3C61"/>
                </a:solidFill>
                <a:latin typeface="Arial" charset="0"/>
                <a:ea typeface="Arial" charset="0"/>
                <a:cs typeface="Arial" charset="0"/>
              </a:rPr>
              <a:t>@</a:t>
            </a:r>
            <a:r>
              <a:rPr lang="en-US" sz="2800" dirty="0">
                <a:solidFill>
                  <a:srgbClr val="0F3C61"/>
                </a:solidFill>
                <a:latin typeface="Arial" charset="0"/>
                <a:ea typeface="Arial" charset="0"/>
                <a:cs typeface="Arial" charset="0"/>
              </a:rPr>
              <a:t>BroadbandIO</a:t>
            </a:r>
          </a:p>
          <a:p>
            <a:pPr>
              <a:defRPr sz="2800" b="1">
                <a:solidFill>
                  <a:schemeClr val="accent3"/>
                </a:solidFill>
              </a:defRPr>
            </a:pPr>
            <a:r>
              <a:rPr lang="en-US" sz="2800" dirty="0">
                <a:solidFill>
                  <a:srgbClr val="0F3C61"/>
                </a:solidFill>
                <a:latin typeface="Arial" charset="0"/>
                <a:ea typeface="Arial" charset="0"/>
                <a:cs typeface="Arial" charset="0"/>
              </a:rPr>
              <a:t>@</a:t>
            </a:r>
            <a:r>
              <a:rPr lang="en-US" sz="2800" dirty="0" err="1">
                <a:solidFill>
                  <a:srgbClr val="0F3C61"/>
                </a:solidFill>
                <a:latin typeface="Arial" charset="0"/>
                <a:ea typeface="Arial" charset="0"/>
                <a:cs typeface="Arial" charset="0"/>
              </a:rPr>
              <a:t>ncicenter</a:t>
            </a:r>
            <a:endParaRPr sz="2800" dirty="0">
              <a:solidFill>
                <a:srgbClr val="0F3C61"/>
              </a:solidFill>
              <a:latin typeface="Arial" charset="0"/>
              <a:ea typeface="Arial" charset="0"/>
              <a:cs typeface="Arial" charset="0"/>
            </a:endParaRPr>
          </a:p>
        </p:txBody>
      </p:sp>
      <p:sp>
        <p:nvSpPr>
          <p:cNvPr id="9" name="Shape 238">
            <a:extLst>
              <a:ext uri="{FF2B5EF4-FFF2-40B4-BE49-F238E27FC236}">
                <a16:creationId xmlns:a16="http://schemas.microsoft.com/office/drawing/2014/main" id="{79C40481-5FBC-0648-9CF6-19D7F1A5869F}"/>
              </a:ext>
            </a:extLst>
          </p:cNvPr>
          <p:cNvSpPr/>
          <p:nvPr userDrawn="1"/>
        </p:nvSpPr>
        <p:spPr>
          <a:xfrm>
            <a:off x="2515995" y="4020534"/>
            <a:ext cx="3517141" cy="52322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2800" b="1">
                <a:solidFill>
                  <a:schemeClr val="accent3"/>
                </a:solidFill>
              </a:defRPr>
            </a:pPr>
            <a:r>
              <a:rPr lang="en-US" sz="2800" dirty="0">
                <a:solidFill>
                  <a:srgbClr val="0F3C61"/>
                </a:solidFill>
                <a:latin typeface="Arial" charset="0"/>
                <a:ea typeface="Arial" charset="0"/>
                <a:cs typeface="Arial" charset="0"/>
              </a:rPr>
              <a:t>NCDIT</a:t>
            </a:r>
            <a:endParaRPr sz="2800" dirty="0">
              <a:solidFill>
                <a:srgbClr val="0F3C61"/>
              </a:solidFill>
              <a:latin typeface="Arial" charset="0"/>
              <a:ea typeface="Arial" charset="0"/>
              <a:cs typeface="Arial" charset="0"/>
            </a:endParaRPr>
          </a:p>
        </p:txBody>
      </p:sp>
      <p:pic>
        <p:nvPicPr>
          <p:cNvPr id="10" name="Picture 9">
            <a:extLst>
              <a:ext uri="{FF2B5EF4-FFF2-40B4-BE49-F238E27FC236}">
                <a16:creationId xmlns:a16="http://schemas.microsoft.com/office/drawing/2014/main" id="{9175F842-E412-DE4A-AD18-D2497EFB042B}"/>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529562" y="1904130"/>
            <a:ext cx="1481328" cy="1481328"/>
          </a:xfrm>
          <a:prstGeom prst="rect">
            <a:avLst/>
          </a:prstGeom>
        </p:spPr>
      </p:pic>
      <p:sp>
        <p:nvSpPr>
          <p:cNvPr id="11" name="Rectangle 10">
            <a:extLst>
              <a:ext uri="{FF2B5EF4-FFF2-40B4-BE49-F238E27FC236}">
                <a16:creationId xmlns:a16="http://schemas.microsoft.com/office/drawing/2014/main" id="{A83DCF2A-8D38-F24E-8E80-576490A2777D}"/>
              </a:ext>
            </a:extLst>
          </p:cNvPr>
          <p:cNvSpPr/>
          <p:nvPr userDrawn="1"/>
        </p:nvSpPr>
        <p:spPr>
          <a:xfrm>
            <a:off x="8265779" y="1979398"/>
            <a:ext cx="3334405" cy="1384995"/>
          </a:xfrm>
          <a:prstGeom prst="rect">
            <a:avLst/>
          </a:prstGeom>
        </p:spPr>
        <p:txBody>
          <a:bodyPr wrap="square">
            <a:spAutoFit/>
          </a:bodyPr>
          <a:lstStyle/>
          <a:p>
            <a:r>
              <a:rPr lang="en-US" sz="2800" b="1" dirty="0">
                <a:solidFill>
                  <a:srgbClr val="0F3C61"/>
                </a:solidFill>
                <a:latin typeface="Arial" charset="0"/>
                <a:ea typeface="Arial" charset="0"/>
                <a:cs typeface="Arial" charset="0"/>
              </a:rPr>
              <a:t>NC Department </a:t>
            </a:r>
          </a:p>
          <a:p>
            <a:r>
              <a:rPr lang="en-US" sz="2800" b="1" dirty="0">
                <a:solidFill>
                  <a:srgbClr val="0F3C61"/>
                </a:solidFill>
                <a:latin typeface="Arial" charset="0"/>
                <a:ea typeface="Arial" charset="0"/>
                <a:cs typeface="Arial" charset="0"/>
              </a:rPr>
              <a:t>of Information Technology</a:t>
            </a:r>
          </a:p>
        </p:txBody>
      </p:sp>
      <p:sp>
        <p:nvSpPr>
          <p:cNvPr id="12" name="Shape 238">
            <a:extLst>
              <a:ext uri="{FF2B5EF4-FFF2-40B4-BE49-F238E27FC236}">
                <a16:creationId xmlns:a16="http://schemas.microsoft.com/office/drawing/2014/main" id="{DE4436A4-AFE5-3943-8BA1-756D1F536667}"/>
              </a:ext>
            </a:extLst>
          </p:cNvPr>
          <p:cNvSpPr/>
          <p:nvPr userDrawn="1"/>
        </p:nvSpPr>
        <p:spPr>
          <a:xfrm>
            <a:off x="8265779" y="3966206"/>
            <a:ext cx="3517141" cy="52322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2800" b="1">
                <a:solidFill>
                  <a:schemeClr val="accent3"/>
                </a:solidFill>
              </a:defRPr>
            </a:pPr>
            <a:r>
              <a:rPr lang="en-US" sz="2800" dirty="0">
                <a:solidFill>
                  <a:srgbClr val="0F3C61"/>
                </a:solidFill>
                <a:latin typeface="Arial" charset="0"/>
                <a:ea typeface="Arial" charset="0"/>
                <a:cs typeface="Arial" charset="0"/>
              </a:rPr>
              <a:t>NC DIT</a:t>
            </a:r>
            <a:endParaRPr sz="2800" dirty="0">
              <a:solidFill>
                <a:srgbClr val="0F3C61"/>
              </a:solidFill>
              <a:latin typeface="Arial" charset="0"/>
              <a:ea typeface="Arial" charset="0"/>
              <a:cs typeface="Arial" charset="0"/>
            </a:endParaRPr>
          </a:p>
        </p:txBody>
      </p:sp>
      <p:pic>
        <p:nvPicPr>
          <p:cNvPr id="13" name="Picture 12">
            <a:extLst>
              <a:ext uri="{FF2B5EF4-FFF2-40B4-BE49-F238E27FC236}">
                <a16:creationId xmlns:a16="http://schemas.microsoft.com/office/drawing/2014/main" id="{FC9A5C94-DCF5-8D42-9C7F-7A72909120F7}"/>
              </a:ext>
            </a:extLst>
          </p:cNvPr>
          <p:cNvPicPr>
            <a:picLocks noChangeAspect="1"/>
          </p:cNvPicPr>
          <p:nvPr userDrawn="1"/>
        </p:nvPicPr>
        <p:blipFill>
          <a:blip r:embed="rId5"/>
          <a:stretch>
            <a:fillRect/>
          </a:stretch>
        </p:blipFill>
        <p:spPr>
          <a:xfrm>
            <a:off x="6529562" y="3553593"/>
            <a:ext cx="1485900" cy="1485900"/>
          </a:xfrm>
          <a:prstGeom prst="rect">
            <a:avLst/>
          </a:prstGeom>
        </p:spPr>
      </p:pic>
      <p:pic>
        <p:nvPicPr>
          <p:cNvPr id="14" name="Picture 13">
            <a:extLst>
              <a:ext uri="{FF2B5EF4-FFF2-40B4-BE49-F238E27FC236}">
                <a16:creationId xmlns:a16="http://schemas.microsoft.com/office/drawing/2014/main" id="{E5A9AAC2-DDB0-E24A-AA7D-9439DBCC0B78}"/>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0653486" y="5246916"/>
            <a:ext cx="1538514" cy="1538514"/>
          </a:xfrm>
          <a:prstGeom prst="rect">
            <a:avLst/>
          </a:prstGeom>
        </p:spPr>
      </p:pic>
      <p:sp>
        <p:nvSpPr>
          <p:cNvPr id="15" name="Rectangle 14">
            <a:extLst>
              <a:ext uri="{FF2B5EF4-FFF2-40B4-BE49-F238E27FC236}">
                <a16:creationId xmlns:a16="http://schemas.microsoft.com/office/drawing/2014/main" id="{A1C76551-99BD-984A-89DC-2B35FA1688C2}"/>
              </a:ext>
            </a:extLst>
          </p:cNvPr>
          <p:cNvSpPr/>
          <p:nvPr userDrawn="1"/>
        </p:nvSpPr>
        <p:spPr>
          <a:xfrm>
            <a:off x="0" y="0"/>
            <a:ext cx="12192000" cy="1226477"/>
          </a:xfrm>
          <a:prstGeom prst="rect">
            <a:avLst/>
          </a:prstGeom>
          <a:solidFill>
            <a:srgbClr val="0C3D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0F0AAD5-C2DC-8A4B-9387-60C4980D91EB}"/>
              </a:ext>
            </a:extLst>
          </p:cNvPr>
          <p:cNvSpPr/>
          <p:nvPr userDrawn="1"/>
        </p:nvSpPr>
        <p:spPr>
          <a:xfrm>
            <a:off x="775207" y="259295"/>
            <a:ext cx="5320793" cy="707886"/>
          </a:xfrm>
          <a:prstGeom prst="rect">
            <a:avLst/>
          </a:prstGeom>
        </p:spPr>
        <p:txBody>
          <a:bodyPr wrap="square">
            <a:spAutoFit/>
          </a:bodyPr>
          <a:lstStyle/>
          <a:p>
            <a:pPr>
              <a:defRPr sz="2800" b="1">
                <a:solidFill>
                  <a:schemeClr val="accent3"/>
                </a:solidFill>
              </a:defRPr>
            </a:pPr>
            <a:r>
              <a:rPr lang="en-US" sz="4000" dirty="0">
                <a:solidFill>
                  <a:schemeClr val="bg1"/>
                </a:solidFill>
                <a:latin typeface="Arial" charset="0"/>
                <a:ea typeface="Arial" charset="0"/>
                <a:cs typeface="Arial" charset="0"/>
              </a:rPr>
              <a:t>Let’s Connect!</a:t>
            </a:r>
          </a:p>
        </p:txBody>
      </p:sp>
      <p:sp>
        <p:nvSpPr>
          <p:cNvPr id="17" name="Shape 238">
            <a:extLst>
              <a:ext uri="{FF2B5EF4-FFF2-40B4-BE49-F238E27FC236}">
                <a16:creationId xmlns:a16="http://schemas.microsoft.com/office/drawing/2014/main" id="{529281B6-E4F4-1F44-B9BC-6C65EBFE6583}"/>
              </a:ext>
            </a:extLst>
          </p:cNvPr>
          <p:cNvSpPr/>
          <p:nvPr userDrawn="1"/>
        </p:nvSpPr>
        <p:spPr>
          <a:xfrm>
            <a:off x="9072065" y="6262210"/>
            <a:ext cx="1581421" cy="523220"/>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gn="r">
              <a:defRPr sz="2800" b="1">
                <a:solidFill>
                  <a:schemeClr val="accent3"/>
                </a:solidFill>
              </a:defRPr>
            </a:pPr>
            <a:r>
              <a:rPr lang="en-US" sz="2800" dirty="0" err="1">
                <a:solidFill>
                  <a:srgbClr val="0F3C61"/>
                </a:solidFill>
                <a:latin typeface="Arial" charset="0"/>
                <a:ea typeface="Arial" charset="0"/>
                <a:cs typeface="Arial" charset="0"/>
              </a:rPr>
              <a:t>it.nc.gov</a:t>
            </a:r>
            <a:endParaRPr sz="2800" dirty="0">
              <a:solidFill>
                <a:srgbClr val="0F3C61"/>
              </a:solidFill>
              <a:latin typeface="Arial" charset="0"/>
              <a:ea typeface="Arial" charset="0"/>
              <a:cs typeface="Arial" charset="0"/>
            </a:endParaRPr>
          </a:p>
        </p:txBody>
      </p:sp>
      <p:pic>
        <p:nvPicPr>
          <p:cNvPr id="3" name="Picture 2">
            <a:extLst>
              <a:ext uri="{FF2B5EF4-FFF2-40B4-BE49-F238E27FC236}">
                <a16:creationId xmlns:a16="http://schemas.microsoft.com/office/drawing/2014/main" id="{7C448EF3-75CC-674E-8653-5020776A5E9C}"/>
              </a:ext>
            </a:extLst>
          </p:cNvPr>
          <p:cNvPicPr>
            <a:picLocks noChangeAspect="1"/>
          </p:cNvPicPr>
          <p:nvPr userDrawn="1"/>
        </p:nvPicPr>
        <p:blipFill>
          <a:blip r:embed="rId7"/>
          <a:stretch>
            <a:fillRect/>
          </a:stretch>
        </p:blipFill>
        <p:spPr>
          <a:xfrm>
            <a:off x="775207" y="5203374"/>
            <a:ext cx="1465943" cy="1465943"/>
          </a:xfrm>
          <a:prstGeom prst="rect">
            <a:avLst/>
          </a:prstGeom>
        </p:spPr>
      </p:pic>
      <p:sp>
        <p:nvSpPr>
          <p:cNvPr id="18" name="Shape 238">
            <a:extLst>
              <a:ext uri="{FF2B5EF4-FFF2-40B4-BE49-F238E27FC236}">
                <a16:creationId xmlns:a16="http://schemas.microsoft.com/office/drawing/2014/main" id="{2A86167A-51D6-0249-B8C3-F0F9B580E987}"/>
              </a:ext>
            </a:extLst>
          </p:cNvPr>
          <p:cNvSpPr/>
          <p:nvPr userDrawn="1"/>
        </p:nvSpPr>
        <p:spPr>
          <a:xfrm>
            <a:off x="2578859" y="5674735"/>
            <a:ext cx="3517141" cy="52322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2800" b="1">
                <a:solidFill>
                  <a:schemeClr val="accent3"/>
                </a:solidFill>
              </a:defRPr>
            </a:pPr>
            <a:r>
              <a:rPr lang="en-US" sz="2800" dirty="0">
                <a:solidFill>
                  <a:srgbClr val="0F3C61"/>
                </a:solidFill>
                <a:latin typeface="Arial" charset="0"/>
                <a:ea typeface="Arial" charset="0"/>
                <a:cs typeface="Arial" charset="0"/>
              </a:rPr>
              <a:t>@NCDIT</a:t>
            </a:r>
            <a:endParaRPr sz="2800" dirty="0">
              <a:solidFill>
                <a:srgbClr val="0F3C61"/>
              </a:solidFill>
              <a:latin typeface="Arial" charset="0"/>
              <a:ea typeface="Arial" charset="0"/>
              <a:cs typeface="Arial" charset="0"/>
            </a:endParaRPr>
          </a:p>
        </p:txBody>
      </p:sp>
    </p:spTree>
    <p:extLst>
      <p:ext uri="{BB962C8B-B14F-4D97-AF65-F5344CB8AC3E}">
        <p14:creationId xmlns:p14="http://schemas.microsoft.com/office/powerpoint/2010/main" val="10588449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40DA6-53EA-4E4D-B7E3-41BA8688F8B0}" type="datetimeFigureOut">
              <a:rPr lang="en-US" smtClean="0"/>
              <a:t>10/28/2019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32849-CCD1-774C-89B2-C527B190C99A}" type="slidenum">
              <a:rPr lang="en-US" smtClean="0"/>
              <a:t>‹#›</a:t>
            </a:fld>
            <a:endParaRPr lang="en-US"/>
          </a:p>
        </p:txBody>
      </p:sp>
    </p:spTree>
    <p:extLst>
      <p:ext uri="{BB962C8B-B14F-4D97-AF65-F5344CB8AC3E}">
        <p14:creationId xmlns:p14="http://schemas.microsoft.com/office/powerpoint/2010/main" val="2057136341"/>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52" r:id="rId3"/>
    <p:sldLayoutId id="2147483654" r:id="rId4"/>
    <p:sldLayoutId id="2147483655" r:id="rId5"/>
    <p:sldLayoutId id="2147483662"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AF22E07-964B-2A48-B05D-6F4D9E8EDC67}"/>
              </a:ext>
            </a:extLst>
          </p:cNvPr>
          <p:cNvSpPr txBox="1"/>
          <p:nvPr/>
        </p:nvSpPr>
        <p:spPr>
          <a:xfrm>
            <a:off x="-7" y="1363527"/>
            <a:ext cx="6096001" cy="1138773"/>
          </a:xfrm>
          <a:prstGeom prst="rect">
            <a:avLst/>
          </a:prstGeom>
          <a:noFill/>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Southwestern Commission </a:t>
            </a:r>
          </a:p>
          <a:p>
            <a:pPr algn="ctr"/>
            <a:r>
              <a:rPr lang="en-US" sz="3200" b="1" dirty="0">
                <a:solidFill>
                  <a:schemeClr val="bg1"/>
                </a:solidFill>
                <a:latin typeface="Arial" panose="020B0604020202020204" pitchFamily="34" charset="0"/>
                <a:cs typeface="Arial" panose="020B0604020202020204" pitchFamily="34" charset="0"/>
              </a:rPr>
              <a:t>Regional Broadband Summit</a:t>
            </a:r>
          </a:p>
        </p:txBody>
      </p:sp>
      <p:sp>
        <p:nvSpPr>
          <p:cNvPr id="15" name="TextBox 14">
            <a:extLst>
              <a:ext uri="{FF2B5EF4-FFF2-40B4-BE49-F238E27FC236}">
                <a16:creationId xmlns:a16="http://schemas.microsoft.com/office/drawing/2014/main" id="{D2A42EDB-F337-0840-A739-FE8E8BCE776B}"/>
              </a:ext>
            </a:extLst>
          </p:cNvPr>
          <p:cNvSpPr txBox="1"/>
          <p:nvPr/>
        </p:nvSpPr>
        <p:spPr>
          <a:xfrm>
            <a:off x="-3" y="5966852"/>
            <a:ext cx="6095999" cy="338554"/>
          </a:xfrm>
          <a:prstGeom prst="rect">
            <a:avLst/>
          </a:prstGeom>
          <a:noFill/>
        </p:spPr>
        <p:txBody>
          <a:bodyPr wrap="square" rtlCol="0">
            <a:spAutoFit/>
          </a:bodyPr>
          <a:lstStyle/>
          <a:p>
            <a:pPr algn="ctr"/>
            <a:r>
              <a:rPr lang="en-US" sz="1600" i="1" dirty="0">
                <a:solidFill>
                  <a:schemeClr val="bg1"/>
                </a:solidFill>
                <a:latin typeface="Arial" panose="020B0604020202020204" pitchFamily="34" charset="0"/>
                <a:cs typeface="Arial" panose="020B0604020202020204" pitchFamily="34" charset="0"/>
              </a:rPr>
              <a:t>October 25, 2019</a:t>
            </a:r>
          </a:p>
        </p:txBody>
      </p:sp>
      <p:sp>
        <p:nvSpPr>
          <p:cNvPr id="5" name="TextBox 4">
            <a:extLst>
              <a:ext uri="{FF2B5EF4-FFF2-40B4-BE49-F238E27FC236}">
                <a16:creationId xmlns:a16="http://schemas.microsoft.com/office/drawing/2014/main" id="{C2AA87B3-07B1-F043-A450-2F7C535DA7A4}"/>
              </a:ext>
            </a:extLst>
          </p:cNvPr>
          <p:cNvSpPr txBox="1"/>
          <p:nvPr/>
        </p:nvSpPr>
        <p:spPr>
          <a:xfrm>
            <a:off x="-5" y="4637902"/>
            <a:ext cx="6095999" cy="1138773"/>
          </a:xfrm>
          <a:prstGeom prst="rect">
            <a:avLst/>
          </a:prstGeom>
          <a:noFill/>
        </p:spPr>
        <p:txBody>
          <a:bodyPr wrap="square" rtlCol="0">
            <a:spAutoFit/>
          </a:bodyPr>
          <a:lstStyle/>
          <a:p>
            <a:pPr algn="ctr"/>
            <a:r>
              <a:rPr lang="en-US" sz="2800" dirty="0">
                <a:solidFill>
                  <a:schemeClr val="bg1"/>
                </a:solidFill>
                <a:latin typeface="Arial" panose="020B0604020202020204" pitchFamily="34" charset="0"/>
                <a:cs typeface="Arial" panose="020B0604020202020204" pitchFamily="34" charset="0"/>
              </a:rPr>
              <a:t>George T. Collier</a:t>
            </a:r>
          </a:p>
          <a:p>
            <a:pPr algn="ctr"/>
            <a:r>
              <a:rPr lang="en-US" sz="2000" i="1" dirty="0">
                <a:solidFill>
                  <a:schemeClr val="bg1"/>
                </a:solidFill>
                <a:latin typeface="Arial" panose="020B0604020202020204" pitchFamily="34" charset="0"/>
                <a:cs typeface="Arial" panose="020B0604020202020204" pitchFamily="34" charset="0"/>
              </a:rPr>
              <a:t>State Broadband Liaison</a:t>
            </a:r>
          </a:p>
          <a:p>
            <a:pPr algn="ctr"/>
            <a:r>
              <a:rPr lang="en-US" sz="2000" i="1" dirty="0">
                <a:solidFill>
                  <a:schemeClr val="bg1"/>
                </a:solidFill>
                <a:latin typeface="Arial" panose="020B0604020202020204" pitchFamily="34" charset="0"/>
                <a:cs typeface="Arial" panose="020B0604020202020204" pitchFamily="34" charset="0"/>
              </a:rPr>
              <a:t>Broadband Infrastructure Office</a:t>
            </a:r>
          </a:p>
        </p:txBody>
      </p:sp>
    </p:spTree>
    <p:extLst>
      <p:ext uri="{BB962C8B-B14F-4D97-AF65-F5344CB8AC3E}">
        <p14:creationId xmlns:p14="http://schemas.microsoft.com/office/powerpoint/2010/main" val="116667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9662" y="377335"/>
            <a:ext cx="9972676" cy="646331"/>
          </a:xfrm>
          <a:prstGeom prst="rect">
            <a:avLst/>
          </a:prstGeom>
          <a:noFill/>
        </p:spPr>
        <p:txBody>
          <a:bodyPr wrap="square" rtlCol="0">
            <a:spAutoFit/>
          </a:bodyPr>
          <a:lstStyle/>
          <a:p>
            <a:pPr algn="ctr"/>
            <a:r>
              <a:rPr lang="en-US" sz="3600" dirty="0">
                <a:solidFill>
                  <a:srgbClr val="0F3C61"/>
                </a:solidFill>
                <a:latin typeface="Arial" panose="020B0604020202020204" pitchFamily="34" charset="0"/>
                <a:ea typeface="Cambria" charset="0"/>
                <a:cs typeface="Arial" panose="020B0604020202020204" pitchFamily="34" charset="0"/>
              </a:rPr>
              <a:t>Potential Broadband Funding Opportunities</a:t>
            </a:r>
          </a:p>
        </p:txBody>
      </p:sp>
      <p:graphicFrame>
        <p:nvGraphicFramePr>
          <p:cNvPr id="7" name="Content Placeholder 3"/>
          <p:cNvGraphicFramePr>
            <a:graphicFrameLocks/>
          </p:cNvGraphicFramePr>
          <p:nvPr>
            <p:extLst>
              <p:ext uri="{D42A27DB-BD31-4B8C-83A1-F6EECF244321}">
                <p14:modId xmlns:p14="http://schemas.microsoft.com/office/powerpoint/2010/main" val="3715400545"/>
              </p:ext>
            </p:extLst>
          </p:nvPr>
        </p:nvGraphicFramePr>
        <p:xfrm>
          <a:off x="852486" y="1368425"/>
          <a:ext cx="10713437" cy="4105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649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40656" y="158340"/>
            <a:ext cx="11031796" cy="563563"/>
          </a:xfrm>
        </p:spPr>
        <p:txBody>
          <a:bodyPr>
            <a:noAutofit/>
          </a:bodyPr>
          <a:lstStyle/>
          <a:p>
            <a:pPr algn="ctr"/>
            <a:r>
              <a:rPr lang="en-US" dirty="0">
                <a:solidFill>
                  <a:srgbClr val="092940"/>
                </a:solidFill>
                <a:latin typeface="Arial" panose="020B0604020202020204" pitchFamily="34" charset="0"/>
                <a:cs typeface="Arial" panose="020B0604020202020204" pitchFamily="34" charset="0"/>
              </a:rPr>
              <a:t>Next Steps</a:t>
            </a:r>
          </a:p>
        </p:txBody>
      </p:sp>
      <p:graphicFrame>
        <p:nvGraphicFramePr>
          <p:cNvPr id="5" name="Content Placeholder 3">
            <a:extLst>
              <a:ext uri="{FF2B5EF4-FFF2-40B4-BE49-F238E27FC236}">
                <a16:creationId xmlns:a16="http://schemas.microsoft.com/office/drawing/2014/main" id="{7CEED5B0-22F6-47E3-87DA-90458BBF7DAA}"/>
              </a:ext>
            </a:extLst>
          </p:cNvPr>
          <p:cNvGraphicFramePr>
            <a:graphicFrameLocks/>
          </p:cNvGraphicFramePr>
          <p:nvPr>
            <p:extLst>
              <p:ext uri="{D42A27DB-BD31-4B8C-83A1-F6EECF244321}">
                <p14:modId xmlns:p14="http://schemas.microsoft.com/office/powerpoint/2010/main" val="267708502"/>
              </p:ext>
            </p:extLst>
          </p:nvPr>
        </p:nvGraphicFramePr>
        <p:xfrm>
          <a:off x="2727455" y="846965"/>
          <a:ext cx="7258198" cy="58526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4009516"/>
      </p:ext>
    </p:extLst>
  </p:cSld>
  <p:clrMapOvr>
    <a:masterClrMapping/>
  </p:clrMapOvr>
  <mc:AlternateContent xmlns:mc="http://schemas.openxmlformats.org/markup-compatibility/2006" xmlns:p14="http://schemas.microsoft.com/office/powerpoint/2010/main">
    <mc:Choice Requires="p14">
      <p:transition p14:dur="10">
        <p14:pan dir="u"/>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9423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965766-FA9F-48A3-925B-F3459FDA7FD3}"/>
              </a:ext>
            </a:extLst>
          </p:cNvPr>
          <p:cNvSpPr/>
          <p:nvPr/>
        </p:nvSpPr>
        <p:spPr>
          <a:xfrm>
            <a:off x="101600" y="271499"/>
            <a:ext cx="11884074" cy="1200329"/>
          </a:xfrm>
          <a:prstGeom prst="rect">
            <a:avLst/>
          </a:prstGeom>
        </p:spPr>
        <p:txBody>
          <a:bodyPr wrap="square">
            <a:spAutoFit/>
          </a:bodyPr>
          <a:lstStyle/>
          <a:p>
            <a:r>
              <a:rPr lang="en-US" sz="3600" dirty="0">
                <a:solidFill>
                  <a:srgbClr val="183860"/>
                </a:solidFill>
                <a:latin typeface="Arial" panose="020B0604020202020204" pitchFamily="34" charset="0"/>
                <a:cs typeface="Arial" panose="020B0604020202020204" pitchFamily="34" charset="0"/>
              </a:rPr>
              <a:t>GREAT Grant Program</a:t>
            </a:r>
          </a:p>
          <a:p>
            <a:r>
              <a:rPr lang="en-US" sz="3600" dirty="0">
                <a:solidFill>
                  <a:srgbClr val="183860"/>
                </a:solidFill>
                <a:latin typeface="Arial" panose="020B0604020202020204" pitchFamily="34" charset="0"/>
                <a:cs typeface="Arial" panose="020B0604020202020204" pitchFamily="34" charset="0"/>
              </a:rPr>
              <a:t>SWC Regional Broadband Summit</a:t>
            </a:r>
            <a:endParaRPr lang="en-US" sz="3600" dirty="0">
              <a:latin typeface="Arial" panose="020B0604020202020204" pitchFamily="34" charset="0"/>
              <a:cs typeface="Arial" panose="020B0604020202020204" pitchFamily="34" charset="0"/>
            </a:endParaRPr>
          </a:p>
        </p:txBody>
      </p:sp>
      <p:cxnSp>
        <p:nvCxnSpPr>
          <p:cNvPr id="3" name="Straight Connector 2">
            <a:extLst>
              <a:ext uri="{FF2B5EF4-FFF2-40B4-BE49-F238E27FC236}">
                <a16:creationId xmlns:a16="http://schemas.microsoft.com/office/drawing/2014/main" id="{0CF24A3C-625C-430A-9C0E-F5321E4F9027}"/>
              </a:ext>
            </a:extLst>
          </p:cNvPr>
          <p:cNvCxnSpPr>
            <a:cxnSpLocks/>
          </p:cNvCxnSpPr>
          <p:nvPr/>
        </p:nvCxnSpPr>
        <p:spPr>
          <a:xfrm flipH="1">
            <a:off x="156307" y="1471828"/>
            <a:ext cx="11774660" cy="0"/>
          </a:xfrm>
          <a:prstGeom prst="line">
            <a:avLst/>
          </a:prstGeom>
          <a:ln w="76200">
            <a:solidFill>
              <a:srgbClr val="0070C0">
                <a:alpha val="90000"/>
              </a:srgb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D1278D1-C615-4840-B704-9BD7F0A5A7F2}"/>
              </a:ext>
            </a:extLst>
          </p:cNvPr>
          <p:cNvSpPr txBox="1"/>
          <p:nvPr/>
        </p:nvSpPr>
        <p:spPr>
          <a:xfrm>
            <a:off x="-241300" y="1162168"/>
            <a:ext cx="11557000" cy="7848302"/>
          </a:xfrm>
          <a:prstGeom prst="rect">
            <a:avLst/>
          </a:prstGeom>
          <a:noFill/>
        </p:spPr>
        <p:txBody>
          <a:bodyPr wrap="square" rtlCol="0">
            <a:spAutoFit/>
          </a:bodyPr>
          <a:lstStyle/>
          <a:p>
            <a:pPr lvl="1"/>
            <a:endParaRPr lang="en-US" sz="2800" dirty="0">
              <a:solidFill>
                <a:srgbClr val="0070C0"/>
              </a:solidFill>
              <a:latin typeface="Arial" panose="020B0604020202020204" pitchFamily="34" charset="0"/>
              <a:cs typeface="Arial" panose="020B0604020202020204" pitchFamily="34" charset="0"/>
            </a:endParaRPr>
          </a:p>
          <a:p>
            <a:pPr lvl="1"/>
            <a:r>
              <a:rPr lang="en-US" sz="2800" dirty="0">
                <a:solidFill>
                  <a:srgbClr val="0070C0"/>
                </a:solidFill>
                <a:latin typeface="Arial" panose="020B0604020202020204" pitchFamily="34" charset="0"/>
                <a:cs typeface="Arial" panose="020B0604020202020204" pitchFamily="34" charset="0"/>
              </a:rPr>
              <a:t>Growing Rural Economies with Access to Technology (GREAT) </a:t>
            </a:r>
          </a:p>
          <a:p>
            <a:pPr marL="742950" lvl="1" indent="-285750">
              <a:buFont typeface="Arial" panose="020B0604020202020204" pitchFamily="34" charset="0"/>
              <a:buChar char="•"/>
            </a:pPr>
            <a:r>
              <a:rPr lang="en-US" sz="2800" dirty="0">
                <a:solidFill>
                  <a:srgbClr val="0070C0"/>
                </a:solidFill>
                <a:latin typeface="Arial" panose="020B0604020202020204" pitchFamily="34" charset="0"/>
                <a:cs typeface="Arial" panose="020B0604020202020204" pitchFamily="34" charset="0"/>
              </a:rPr>
              <a:t>Inaugural year 2018-2019 Fiscal Year</a:t>
            </a:r>
          </a:p>
          <a:p>
            <a:pPr marL="742950" lvl="1" indent="-285750">
              <a:buFont typeface="Arial" panose="020B0604020202020204" pitchFamily="34" charset="0"/>
              <a:buChar char="•"/>
            </a:pPr>
            <a:r>
              <a:rPr lang="en-US" sz="2800" dirty="0">
                <a:solidFill>
                  <a:srgbClr val="0070C0"/>
                </a:solidFill>
                <a:latin typeface="Arial" panose="020B0604020202020204" pitchFamily="34" charset="0"/>
                <a:cs typeface="Arial" panose="020B0604020202020204" pitchFamily="34" charset="0"/>
              </a:rPr>
              <a:t>Re-Authorized in 2019-2020 Fiscal Year</a:t>
            </a:r>
          </a:p>
          <a:p>
            <a:pPr marL="742950" lvl="1" indent="-285750">
              <a:buFont typeface="Arial" panose="020B0604020202020204" pitchFamily="34" charset="0"/>
              <a:buChar char="•"/>
            </a:pPr>
            <a:r>
              <a:rPr lang="en-US" sz="2800" dirty="0">
                <a:solidFill>
                  <a:srgbClr val="0070C0"/>
                </a:solidFill>
                <a:latin typeface="Arial" panose="020B0604020202020204" pitchFamily="34" charset="0"/>
                <a:cs typeface="Arial" panose="020B0604020202020204" pitchFamily="34" charset="0"/>
              </a:rPr>
              <a:t>Tier One Counties (FY 2019-2020)</a:t>
            </a:r>
          </a:p>
          <a:p>
            <a:pPr marL="742950" lvl="1" indent="-285750">
              <a:buFont typeface="Arial" panose="020B0604020202020204" pitchFamily="34" charset="0"/>
              <a:buChar char="•"/>
            </a:pPr>
            <a:r>
              <a:rPr lang="en-US" sz="2800" dirty="0">
                <a:solidFill>
                  <a:srgbClr val="0070C0"/>
                </a:solidFill>
                <a:latin typeface="Arial" panose="020B0604020202020204" pitchFamily="34" charset="0"/>
                <a:cs typeface="Arial" panose="020B0604020202020204" pitchFamily="34" charset="0"/>
              </a:rPr>
              <a:t>Tier Two Counties (FY 2020-2021)</a:t>
            </a:r>
          </a:p>
          <a:p>
            <a:pPr marL="742950" lvl="1" indent="-285750">
              <a:buFont typeface="Arial" panose="020B0604020202020204" pitchFamily="34" charset="0"/>
              <a:buChar char="•"/>
            </a:pPr>
            <a:r>
              <a:rPr lang="en-US" sz="2800" dirty="0">
                <a:solidFill>
                  <a:srgbClr val="0070C0"/>
                </a:solidFill>
                <a:latin typeface="Arial" panose="020B0604020202020204" pitchFamily="34" charset="0"/>
                <a:cs typeface="Arial" panose="020B0604020202020204" pitchFamily="34" charset="0"/>
              </a:rPr>
              <a:t>Areas with less than 10/1 </a:t>
            </a:r>
            <a:r>
              <a:rPr lang="en-US" sz="2800" dirty="0" err="1">
                <a:solidFill>
                  <a:srgbClr val="0070C0"/>
                </a:solidFill>
                <a:latin typeface="Arial" panose="020B0604020202020204" pitchFamily="34" charset="0"/>
                <a:cs typeface="Arial" panose="020B0604020202020204" pitchFamily="34" charset="0"/>
              </a:rPr>
              <a:t>Mbps</a:t>
            </a:r>
            <a:endParaRPr lang="en-US" sz="2800" dirty="0">
              <a:solidFill>
                <a:srgbClr val="0070C0"/>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2800" dirty="0">
                <a:solidFill>
                  <a:srgbClr val="0070C0"/>
                </a:solidFill>
                <a:latin typeface="Arial" panose="020B0604020202020204" pitchFamily="34" charset="0"/>
                <a:cs typeface="Arial" panose="020B0604020202020204" pitchFamily="34" charset="0"/>
              </a:rPr>
              <a:t>Eligible Applicants are Broadband Providers</a:t>
            </a:r>
          </a:p>
          <a:p>
            <a:pPr marL="742950" lvl="1" indent="-285750">
              <a:buFont typeface="Arial" panose="020B0604020202020204" pitchFamily="34" charset="0"/>
              <a:buChar char="•"/>
            </a:pPr>
            <a:endParaRPr lang="en-US" sz="2800" dirty="0">
              <a:solidFill>
                <a:srgbClr val="0070C0"/>
              </a:solidFill>
              <a:latin typeface="Arial" panose="020B0604020202020204" pitchFamily="34" charset="0"/>
              <a:cs typeface="Arial" panose="020B0604020202020204" pitchFamily="34" charset="0"/>
            </a:endParaRPr>
          </a:p>
          <a:p>
            <a:pPr lvl="1"/>
            <a:r>
              <a:rPr lang="en-US" sz="2800" dirty="0">
                <a:solidFill>
                  <a:srgbClr val="0070C0"/>
                </a:solidFill>
                <a:latin typeface="Arial" panose="020B0604020202020204" pitchFamily="34" charset="0"/>
                <a:cs typeface="Arial" panose="020B0604020202020204" pitchFamily="34" charset="0"/>
              </a:rPr>
              <a:t>To expedite terrestrial deployment of broadband, by encouraging partnerships and competition between private broadband providers and cooperatives</a:t>
            </a:r>
          </a:p>
          <a:p>
            <a:pPr marL="742950" lvl="1" indent="-285750">
              <a:buFont typeface="Arial" panose="020B0604020202020204" pitchFamily="34" charset="0"/>
              <a:buChar char="•"/>
            </a:pPr>
            <a:endParaRPr lang="en-US" sz="2800" dirty="0">
              <a:solidFill>
                <a:srgbClr val="0070C0"/>
              </a:solidFill>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endParaRPr lang="en-US" sz="2800" dirty="0">
              <a:solidFill>
                <a:srgbClr val="0070C0"/>
              </a:solidFill>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endParaRPr lang="en-US" sz="2800" dirty="0">
              <a:solidFill>
                <a:srgbClr val="0070C0"/>
              </a:solidFill>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endParaRPr lang="en-US" sz="2800" dirty="0">
              <a:solidFill>
                <a:srgbClr val="0070C0"/>
              </a:solidFill>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endParaRPr lang="en-US" sz="2800" dirty="0">
              <a:solidFill>
                <a:srgbClr val="0070C0"/>
              </a:solidFill>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7350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965766-FA9F-48A3-925B-F3459FDA7FD3}"/>
              </a:ext>
            </a:extLst>
          </p:cNvPr>
          <p:cNvSpPr/>
          <p:nvPr/>
        </p:nvSpPr>
        <p:spPr>
          <a:xfrm>
            <a:off x="101600" y="271499"/>
            <a:ext cx="11884074" cy="1446550"/>
          </a:xfrm>
          <a:prstGeom prst="rect">
            <a:avLst/>
          </a:prstGeom>
        </p:spPr>
        <p:txBody>
          <a:bodyPr wrap="square">
            <a:spAutoFit/>
          </a:bodyPr>
          <a:lstStyle/>
          <a:p>
            <a:r>
              <a:rPr lang="en-US" sz="4400" dirty="0">
                <a:solidFill>
                  <a:srgbClr val="183860"/>
                </a:solidFill>
                <a:latin typeface="Arial" panose="020B0604020202020204" pitchFamily="34" charset="0"/>
                <a:cs typeface="Arial" panose="020B0604020202020204" pitchFamily="34" charset="0"/>
              </a:rPr>
              <a:t>SWC Regional Broadband Summit				</a:t>
            </a:r>
          </a:p>
        </p:txBody>
      </p:sp>
      <p:cxnSp>
        <p:nvCxnSpPr>
          <p:cNvPr id="3" name="Straight Connector 2">
            <a:extLst>
              <a:ext uri="{FF2B5EF4-FFF2-40B4-BE49-F238E27FC236}">
                <a16:creationId xmlns:a16="http://schemas.microsoft.com/office/drawing/2014/main" id="{0CF24A3C-625C-430A-9C0E-F5321E4F9027}"/>
              </a:ext>
            </a:extLst>
          </p:cNvPr>
          <p:cNvCxnSpPr>
            <a:cxnSpLocks/>
          </p:cNvCxnSpPr>
          <p:nvPr/>
        </p:nvCxnSpPr>
        <p:spPr>
          <a:xfrm flipH="1">
            <a:off x="211015" y="997205"/>
            <a:ext cx="11774660" cy="0"/>
          </a:xfrm>
          <a:prstGeom prst="line">
            <a:avLst/>
          </a:prstGeom>
          <a:ln w="76200">
            <a:solidFill>
              <a:srgbClr val="0070C0">
                <a:alpha val="9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3">
            <a:extLst>
              <a:ext uri="{FF2B5EF4-FFF2-40B4-BE49-F238E27FC236}">
                <a16:creationId xmlns:a16="http://schemas.microsoft.com/office/drawing/2014/main" id="{509E8922-2DD1-4D14-A39D-A033AD1A37FB}"/>
              </a:ext>
            </a:extLst>
          </p:cNvPr>
          <p:cNvGraphicFramePr>
            <a:graphicFrameLocks/>
          </p:cNvGraphicFramePr>
          <p:nvPr>
            <p:extLst>
              <p:ext uri="{D42A27DB-BD31-4B8C-83A1-F6EECF244321}">
                <p14:modId xmlns:p14="http://schemas.microsoft.com/office/powerpoint/2010/main" val="1406796713"/>
              </p:ext>
            </p:extLst>
          </p:nvPr>
        </p:nvGraphicFramePr>
        <p:xfrm>
          <a:off x="899696" y="1775736"/>
          <a:ext cx="10287882" cy="48107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87202FE0-9EE0-4770-A42E-34CF36CE407C}"/>
              </a:ext>
            </a:extLst>
          </p:cNvPr>
          <p:cNvSpPr txBox="1"/>
          <p:nvPr/>
        </p:nvSpPr>
        <p:spPr>
          <a:xfrm>
            <a:off x="101600" y="1040940"/>
            <a:ext cx="11884074" cy="523220"/>
          </a:xfrm>
          <a:prstGeom prst="rect">
            <a:avLst/>
          </a:prstGeom>
          <a:noFill/>
        </p:spPr>
        <p:txBody>
          <a:bodyPr wrap="square" rtlCol="0">
            <a:spAutoFit/>
          </a:bodyPr>
          <a:lstStyle/>
          <a:p>
            <a:pPr lvl="1" algn="ctr"/>
            <a:r>
              <a:rPr lang="en-US" sz="2800" b="1" dirty="0">
                <a:solidFill>
                  <a:srgbClr val="0070C0"/>
                </a:solidFill>
                <a:latin typeface="Arial" panose="020B0604020202020204" pitchFamily="34" charset="0"/>
                <a:cs typeface="Arial" panose="020B0604020202020204" pitchFamily="34" charset="0"/>
              </a:rPr>
              <a:t>GREAT </a:t>
            </a:r>
            <a:r>
              <a:rPr lang="en-US" sz="2800" dirty="0">
                <a:solidFill>
                  <a:srgbClr val="0070C0"/>
                </a:solidFill>
                <a:latin typeface="Arial" panose="020B0604020202020204" pitchFamily="34" charset="0"/>
                <a:cs typeface="Arial" panose="020B0604020202020204" pitchFamily="34" charset="0"/>
              </a:rPr>
              <a:t>Grant Program Statistics – 2018-2019 as of 9/1/19</a:t>
            </a:r>
          </a:p>
        </p:txBody>
      </p:sp>
    </p:spTree>
    <p:extLst>
      <p:ext uri="{BB962C8B-B14F-4D97-AF65-F5344CB8AC3E}">
        <p14:creationId xmlns:p14="http://schemas.microsoft.com/office/powerpoint/2010/main" val="198169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965766-FA9F-48A3-925B-F3459FDA7FD3}"/>
              </a:ext>
            </a:extLst>
          </p:cNvPr>
          <p:cNvSpPr/>
          <p:nvPr/>
        </p:nvSpPr>
        <p:spPr>
          <a:xfrm>
            <a:off x="101600" y="271499"/>
            <a:ext cx="11884074" cy="1446550"/>
          </a:xfrm>
          <a:prstGeom prst="rect">
            <a:avLst/>
          </a:prstGeom>
        </p:spPr>
        <p:txBody>
          <a:bodyPr wrap="square">
            <a:spAutoFit/>
          </a:bodyPr>
          <a:lstStyle/>
          <a:p>
            <a:r>
              <a:rPr lang="en-US" sz="4400" dirty="0">
                <a:solidFill>
                  <a:srgbClr val="183860"/>
                </a:solidFill>
                <a:latin typeface="Arial" panose="020B0604020202020204" pitchFamily="34" charset="0"/>
                <a:cs typeface="Arial" panose="020B0604020202020204" pitchFamily="34" charset="0"/>
              </a:rPr>
              <a:t>SWC Regional Broadband Summit				</a:t>
            </a:r>
          </a:p>
        </p:txBody>
      </p:sp>
      <p:cxnSp>
        <p:nvCxnSpPr>
          <p:cNvPr id="3" name="Straight Connector 2">
            <a:extLst>
              <a:ext uri="{FF2B5EF4-FFF2-40B4-BE49-F238E27FC236}">
                <a16:creationId xmlns:a16="http://schemas.microsoft.com/office/drawing/2014/main" id="{0CF24A3C-625C-430A-9C0E-F5321E4F9027}"/>
              </a:ext>
            </a:extLst>
          </p:cNvPr>
          <p:cNvCxnSpPr>
            <a:cxnSpLocks/>
          </p:cNvCxnSpPr>
          <p:nvPr/>
        </p:nvCxnSpPr>
        <p:spPr>
          <a:xfrm flipH="1">
            <a:off x="211015" y="997205"/>
            <a:ext cx="11774660" cy="0"/>
          </a:xfrm>
          <a:prstGeom prst="line">
            <a:avLst/>
          </a:prstGeom>
          <a:ln w="76200">
            <a:solidFill>
              <a:srgbClr val="0070C0">
                <a:alpha val="9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3">
            <a:extLst>
              <a:ext uri="{FF2B5EF4-FFF2-40B4-BE49-F238E27FC236}">
                <a16:creationId xmlns:a16="http://schemas.microsoft.com/office/drawing/2014/main" id="{509E8922-2DD1-4D14-A39D-A033AD1A37FB}"/>
              </a:ext>
            </a:extLst>
          </p:cNvPr>
          <p:cNvGraphicFramePr>
            <a:graphicFrameLocks/>
          </p:cNvGraphicFramePr>
          <p:nvPr/>
        </p:nvGraphicFramePr>
        <p:xfrm>
          <a:off x="899696" y="1775736"/>
          <a:ext cx="10287882" cy="48107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87202FE0-9EE0-4770-A42E-34CF36CE407C}"/>
              </a:ext>
            </a:extLst>
          </p:cNvPr>
          <p:cNvSpPr txBox="1"/>
          <p:nvPr/>
        </p:nvSpPr>
        <p:spPr>
          <a:xfrm>
            <a:off x="101600" y="1040940"/>
            <a:ext cx="11884074" cy="523220"/>
          </a:xfrm>
          <a:prstGeom prst="rect">
            <a:avLst/>
          </a:prstGeom>
          <a:noFill/>
        </p:spPr>
        <p:txBody>
          <a:bodyPr wrap="square" rtlCol="0">
            <a:spAutoFit/>
          </a:bodyPr>
          <a:lstStyle/>
          <a:p>
            <a:pPr lvl="1" algn="ctr"/>
            <a:r>
              <a:rPr lang="en-US" sz="2800" b="1" dirty="0">
                <a:solidFill>
                  <a:srgbClr val="0070C0"/>
                </a:solidFill>
                <a:latin typeface="Arial" panose="020B0604020202020204" pitchFamily="34" charset="0"/>
                <a:cs typeface="Arial" panose="020B0604020202020204" pitchFamily="34" charset="0"/>
              </a:rPr>
              <a:t>GREAT </a:t>
            </a:r>
            <a:r>
              <a:rPr lang="en-US" sz="2800" dirty="0">
                <a:solidFill>
                  <a:srgbClr val="0070C0"/>
                </a:solidFill>
                <a:latin typeface="Arial" panose="020B0604020202020204" pitchFamily="34" charset="0"/>
                <a:cs typeface="Arial" panose="020B0604020202020204" pitchFamily="34" charset="0"/>
              </a:rPr>
              <a:t>Grant Program Overview – 2019-2020</a:t>
            </a:r>
          </a:p>
        </p:txBody>
      </p:sp>
    </p:spTree>
    <p:extLst>
      <p:ext uri="{BB962C8B-B14F-4D97-AF65-F5344CB8AC3E}">
        <p14:creationId xmlns:p14="http://schemas.microsoft.com/office/powerpoint/2010/main" val="316379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6D3E0C4-3728-4350-ADE3-8DA0CCAAB4EA}"/>
              </a:ext>
            </a:extLst>
          </p:cNvPr>
          <p:cNvSpPr txBox="1"/>
          <p:nvPr/>
        </p:nvSpPr>
        <p:spPr>
          <a:xfrm>
            <a:off x="-405937" y="1015443"/>
            <a:ext cx="11953462" cy="769441"/>
          </a:xfrm>
          <a:prstGeom prst="rect">
            <a:avLst/>
          </a:prstGeom>
          <a:noFill/>
        </p:spPr>
        <p:txBody>
          <a:bodyPr wrap="square" rtlCol="0">
            <a:spAutoFit/>
          </a:bodyPr>
          <a:lstStyle/>
          <a:p>
            <a:pPr algn="ctr"/>
            <a:r>
              <a:rPr lang="en-US" sz="4400" u="sng" dirty="0">
                <a:solidFill>
                  <a:srgbClr val="092940"/>
                </a:solidFill>
                <a:latin typeface="Arial" panose="020B0604020202020204" pitchFamily="34" charset="0"/>
                <a:cs typeface="Arial" panose="020B0604020202020204" pitchFamily="34" charset="0"/>
              </a:rPr>
              <a:t>Partnership and the GREAT Grant Program</a:t>
            </a:r>
          </a:p>
        </p:txBody>
      </p:sp>
      <p:sp>
        <p:nvSpPr>
          <p:cNvPr id="6" name="Rectangle 5">
            <a:extLst>
              <a:ext uri="{FF2B5EF4-FFF2-40B4-BE49-F238E27FC236}">
                <a16:creationId xmlns:a16="http://schemas.microsoft.com/office/drawing/2014/main" id="{968004E5-1545-4AE7-A03D-1ADFE3076E3F}"/>
              </a:ext>
            </a:extLst>
          </p:cNvPr>
          <p:cNvSpPr/>
          <p:nvPr/>
        </p:nvSpPr>
        <p:spPr>
          <a:xfrm>
            <a:off x="153962" y="209527"/>
            <a:ext cx="11884074" cy="769441"/>
          </a:xfrm>
          <a:prstGeom prst="rect">
            <a:avLst/>
          </a:prstGeom>
        </p:spPr>
        <p:txBody>
          <a:bodyPr wrap="square">
            <a:spAutoFit/>
          </a:bodyPr>
          <a:lstStyle/>
          <a:p>
            <a:r>
              <a:rPr lang="en-US" sz="4400" dirty="0">
                <a:solidFill>
                  <a:srgbClr val="183860"/>
                </a:solidFill>
                <a:latin typeface="Arial" panose="020B0604020202020204" pitchFamily="34" charset="0"/>
                <a:cs typeface="Arial" panose="020B0604020202020204" pitchFamily="34" charset="0"/>
              </a:rPr>
              <a:t>SWC Regional Broadband Summit	</a:t>
            </a:r>
          </a:p>
        </p:txBody>
      </p:sp>
      <p:cxnSp>
        <p:nvCxnSpPr>
          <p:cNvPr id="7" name="Straight Connector 6">
            <a:extLst>
              <a:ext uri="{FF2B5EF4-FFF2-40B4-BE49-F238E27FC236}">
                <a16:creationId xmlns:a16="http://schemas.microsoft.com/office/drawing/2014/main" id="{45E4B9B7-09FB-490A-90EF-9FA76FBFD6F4}"/>
              </a:ext>
            </a:extLst>
          </p:cNvPr>
          <p:cNvCxnSpPr>
            <a:cxnSpLocks/>
          </p:cNvCxnSpPr>
          <p:nvPr/>
        </p:nvCxnSpPr>
        <p:spPr>
          <a:xfrm flipH="1">
            <a:off x="211015" y="997205"/>
            <a:ext cx="11774660" cy="0"/>
          </a:xfrm>
          <a:prstGeom prst="line">
            <a:avLst/>
          </a:prstGeom>
          <a:ln w="76200">
            <a:solidFill>
              <a:srgbClr val="0070C0">
                <a:alpha val="90000"/>
              </a:srgb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67304940-1B6B-4487-A007-CB1BF8391AE7}"/>
              </a:ext>
            </a:extLst>
          </p:cNvPr>
          <p:cNvSpPr/>
          <p:nvPr/>
        </p:nvSpPr>
        <p:spPr>
          <a:xfrm>
            <a:off x="206324" y="1924467"/>
            <a:ext cx="11779351" cy="3539430"/>
          </a:xfrm>
          <a:prstGeom prst="rect">
            <a:avLst/>
          </a:prstGeom>
        </p:spPr>
        <p:txBody>
          <a:bodyPr wrap="square">
            <a:spAutoFit/>
          </a:bodyPr>
          <a:lstStyle/>
          <a:p>
            <a:r>
              <a:rPr lang="en-US" sz="4000" dirty="0">
                <a:latin typeface="Arial" panose="020B0604020202020204" pitchFamily="34" charset="0"/>
                <a:cs typeface="Arial" panose="020B0604020202020204" pitchFamily="34" charset="0"/>
              </a:rPr>
              <a:t>A project for which an Internet service provider affirms that a formalized agreement exists between the provider and one or more unaffiliated partners where the partner is one of the following:</a:t>
            </a:r>
          </a:p>
          <a:p>
            <a:endParaRPr lang="en-US" sz="2400" dirty="0">
              <a:latin typeface="Arial" panose="020B0604020202020204" pitchFamily="34" charset="0"/>
              <a:cs typeface="Arial" panose="020B0604020202020204" pitchFamily="34" charset="0"/>
            </a:endParaRPr>
          </a:p>
          <a:p>
            <a:pPr marL="342900" indent="-342900">
              <a:buAutoNum type="alphaLcPeriod"/>
            </a:pPr>
            <a:r>
              <a:rPr lang="en-US" sz="4000" dirty="0">
                <a:latin typeface="Arial" panose="020B0604020202020204" pitchFamily="34" charset="0"/>
                <a:cs typeface="Arial" panose="020B0604020202020204" pitchFamily="34" charset="0"/>
              </a:rPr>
              <a:t> A separate Internet service provider. </a:t>
            </a:r>
          </a:p>
        </p:txBody>
      </p:sp>
    </p:spTree>
    <p:extLst>
      <p:ext uri="{BB962C8B-B14F-4D97-AF65-F5344CB8AC3E}">
        <p14:creationId xmlns:p14="http://schemas.microsoft.com/office/powerpoint/2010/main" val="2224816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8004E5-1545-4AE7-A03D-1ADFE3076E3F}"/>
              </a:ext>
            </a:extLst>
          </p:cNvPr>
          <p:cNvSpPr/>
          <p:nvPr/>
        </p:nvSpPr>
        <p:spPr>
          <a:xfrm>
            <a:off x="153962" y="209527"/>
            <a:ext cx="11884074" cy="769441"/>
          </a:xfrm>
          <a:prstGeom prst="rect">
            <a:avLst/>
          </a:prstGeom>
        </p:spPr>
        <p:txBody>
          <a:bodyPr wrap="square">
            <a:spAutoFit/>
          </a:bodyPr>
          <a:lstStyle/>
          <a:p>
            <a:r>
              <a:rPr lang="en-US" sz="4400" dirty="0">
                <a:solidFill>
                  <a:srgbClr val="183860"/>
                </a:solidFill>
                <a:latin typeface="Arial" panose="020B0604020202020204" pitchFamily="34" charset="0"/>
                <a:cs typeface="Arial" panose="020B0604020202020204" pitchFamily="34" charset="0"/>
              </a:rPr>
              <a:t>SWC Regional Broadband Summit	</a:t>
            </a:r>
          </a:p>
        </p:txBody>
      </p:sp>
      <p:cxnSp>
        <p:nvCxnSpPr>
          <p:cNvPr id="7" name="Straight Connector 6">
            <a:extLst>
              <a:ext uri="{FF2B5EF4-FFF2-40B4-BE49-F238E27FC236}">
                <a16:creationId xmlns:a16="http://schemas.microsoft.com/office/drawing/2014/main" id="{45E4B9B7-09FB-490A-90EF-9FA76FBFD6F4}"/>
              </a:ext>
            </a:extLst>
          </p:cNvPr>
          <p:cNvCxnSpPr>
            <a:cxnSpLocks/>
          </p:cNvCxnSpPr>
          <p:nvPr/>
        </p:nvCxnSpPr>
        <p:spPr>
          <a:xfrm flipH="1">
            <a:off x="211015" y="997205"/>
            <a:ext cx="11774660" cy="0"/>
          </a:xfrm>
          <a:prstGeom prst="line">
            <a:avLst/>
          </a:prstGeom>
          <a:ln w="76200">
            <a:solidFill>
              <a:srgbClr val="0070C0">
                <a:alpha val="90000"/>
              </a:srgb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67304940-1B6B-4487-A007-CB1BF8391AE7}"/>
              </a:ext>
            </a:extLst>
          </p:cNvPr>
          <p:cNvSpPr/>
          <p:nvPr/>
        </p:nvSpPr>
        <p:spPr>
          <a:xfrm>
            <a:off x="206324" y="1714917"/>
            <a:ext cx="11779351" cy="4339650"/>
          </a:xfrm>
          <a:prstGeom prst="rect">
            <a:avLst/>
          </a:prstGeom>
        </p:spPr>
        <p:txBody>
          <a:bodyPr wrap="square">
            <a:spAutoFit/>
          </a:bodyPr>
          <a:lstStyle/>
          <a:p>
            <a:endParaRPr lang="en-US" sz="24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b. A nonprofit or not-for-profit, or a for-profit subsidiary of either, and the Internet service provider is being allowed access and use of the partner's infrastructure, on special terms and conditions designed to facilitate the provision of broadband services in unserved areas, or is utilizing a financial contribution provided by one or more partners where the total contribution is not less than ten percent (10%), but not more than forty-nine percent (49%), of the match required by this section. </a:t>
            </a:r>
            <a:r>
              <a:rPr lang="en-US" sz="2800" b="1" dirty="0">
                <a:latin typeface="Arial" panose="020B0604020202020204" pitchFamily="34" charset="0"/>
                <a:cs typeface="Arial" panose="020B0604020202020204" pitchFamily="34" charset="0"/>
              </a:rPr>
              <a:t>A county that is not engaged in providing consumer broadband service may qualify as a nonprofit for the purpose of this section. </a:t>
            </a:r>
          </a:p>
        </p:txBody>
      </p:sp>
      <p:sp>
        <p:nvSpPr>
          <p:cNvPr id="9" name="TextBox 8">
            <a:extLst>
              <a:ext uri="{FF2B5EF4-FFF2-40B4-BE49-F238E27FC236}">
                <a16:creationId xmlns:a16="http://schemas.microsoft.com/office/drawing/2014/main" id="{2FCFBD99-D710-4D4D-91F5-0FDCADF986C2}"/>
              </a:ext>
            </a:extLst>
          </p:cNvPr>
          <p:cNvSpPr txBox="1"/>
          <p:nvPr/>
        </p:nvSpPr>
        <p:spPr>
          <a:xfrm>
            <a:off x="-405937" y="1015443"/>
            <a:ext cx="11953462" cy="769441"/>
          </a:xfrm>
          <a:prstGeom prst="rect">
            <a:avLst/>
          </a:prstGeom>
          <a:noFill/>
        </p:spPr>
        <p:txBody>
          <a:bodyPr wrap="square" rtlCol="0">
            <a:spAutoFit/>
          </a:bodyPr>
          <a:lstStyle/>
          <a:p>
            <a:pPr algn="ctr"/>
            <a:r>
              <a:rPr lang="en-US" sz="4400" u="sng" dirty="0">
                <a:solidFill>
                  <a:srgbClr val="092940"/>
                </a:solidFill>
                <a:latin typeface="Arial" panose="020B0604020202020204" pitchFamily="34" charset="0"/>
                <a:cs typeface="Arial" panose="020B0604020202020204" pitchFamily="34" charset="0"/>
              </a:rPr>
              <a:t>Partnership and the GREAT Grant Program</a:t>
            </a:r>
          </a:p>
        </p:txBody>
      </p:sp>
    </p:spTree>
    <p:extLst>
      <p:ext uri="{BB962C8B-B14F-4D97-AF65-F5344CB8AC3E}">
        <p14:creationId xmlns:p14="http://schemas.microsoft.com/office/powerpoint/2010/main" val="593748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8004E5-1545-4AE7-A03D-1ADFE3076E3F}"/>
              </a:ext>
            </a:extLst>
          </p:cNvPr>
          <p:cNvSpPr/>
          <p:nvPr/>
        </p:nvSpPr>
        <p:spPr>
          <a:xfrm>
            <a:off x="153962" y="209527"/>
            <a:ext cx="11884074" cy="769441"/>
          </a:xfrm>
          <a:prstGeom prst="rect">
            <a:avLst/>
          </a:prstGeom>
        </p:spPr>
        <p:txBody>
          <a:bodyPr wrap="square">
            <a:spAutoFit/>
          </a:bodyPr>
          <a:lstStyle/>
          <a:p>
            <a:r>
              <a:rPr lang="en-US" sz="4400" dirty="0">
                <a:solidFill>
                  <a:srgbClr val="183860"/>
                </a:solidFill>
                <a:latin typeface="Arial" panose="020B0604020202020204" pitchFamily="34" charset="0"/>
                <a:cs typeface="Arial" panose="020B0604020202020204" pitchFamily="34" charset="0"/>
              </a:rPr>
              <a:t>SWC Regional Broadband Summit	</a:t>
            </a:r>
          </a:p>
        </p:txBody>
      </p:sp>
      <p:cxnSp>
        <p:nvCxnSpPr>
          <p:cNvPr id="7" name="Straight Connector 6">
            <a:extLst>
              <a:ext uri="{FF2B5EF4-FFF2-40B4-BE49-F238E27FC236}">
                <a16:creationId xmlns:a16="http://schemas.microsoft.com/office/drawing/2014/main" id="{45E4B9B7-09FB-490A-90EF-9FA76FBFD6F4}"/>
              </a:ext>
            </a:extLst>
          </p:cNvPr>
          <p:cNvCxnSpPr>
            <a:cxnSpLocks/>
          </p:cNvCxnSpPr>
          <p:nvPr/>
        </p:nvCxnSpPr>
        <p:spPr>
          <a:xfrm flipH="1">
            <a:off x="211015" y="997205"/>
            <a:ext cx="11774660" cy="0"/>
          </a:xfrm>
          <a:prstGeom prst="line">
            <a:avLst/>
          </a:prstGeom>
          <a:ln w="76200">
            <a:solidFill>
              <a:srgbClr val="0070C0">
                <a:alpha val="90000"/>
              </a:srgb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67304940-1B6B-4487-A007-CB1BF8391AE7}"/>
              </a:ext>
            </a:extLst>
          </p:cNvPr>
          <p:cNvSpPr/>
          <p:nvPr/>
        </p:nvSpPr>
        <p:spPr>
          <a:xfrm>
            <a:off x="211015" y="1945749"/>
            <a:ext cx="11779351" cy="4278094"/>
          </a:xfrm>
          <a:prstGeom prst="rect">
            <a:avLst/>
          </a:prstGeom>
        </p:spPr>
        <p:txBody>
          <a:bodyPr wrap="square">
            <a:spAutoFit/>
          </a:bodyPr>
          <a:lstStyle/>
          <a:p>
            <a:r>
              <a:rPr lang="en-US" sz="2800" dirty="0">
                <a:latin typeface="Arial" panose="020B0604020202020204" pitchFamily="34" charset="0"/>
                <a:cs typeface="Arial" panose="020B0604020202020204" pitchFamily="34" charset="0"/>
              </a:rPr>
              <a:t>What does this mean?  </a:t>
            </a:r>
          </a:p>
          <a:p>
            <a:pPr marL="571500" indent="-571500">
              <a:buFont typeface="Arial" panose="020B0604020202020204" pitchFamily="34" charset="0"/>
              <a:buChar char="•"/>
            </a:pPr>
            <a:r>
              <a:rPr lang="en-US" sz="2400" b="1" dirty="0">
                <a:latin typeface="Arial" panose="020B0604020202020204" pitchFamily="34" charset="0"/>
                <a:cs typeface="Arial" panose="020B0604020202020204" pitchFamily="34" charset="0"/>
              </a:rPr>
              <a:t>Additional Points in the Scoring Criteria for Applicant</a:t>
            </a:r>
          </a:p>
          <a:p>
            <a:pPr marL="1028700" lvl="1" indent="-571500">
              <a:buFont typeface="Arial" panose="020B0604020202020204" pitchFamily="34" charset="0"/>
              <a:buChar char="•"/>
            </a:pPr>
            <a:r>
              <a:rPr lang="en-US" sz="2400" dirty="0">
                <a:latin typeface="Arial" panose="020B0604020202020204" pitchFamily="34" charset="0"/>
                <a:cs typeface="Arial" panose="020B0604020202020204" pitchFamily="34" charset="0"/>
              </a:rPr>
              <a:t>Six Additional Points</a:t>
            </a:r>
          </a:p>
          <a:p>
            <a:pPr lvl="1"/>
            <a:endParaRPr lang="en-US" sz="24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What can a County do to partner with an eligible applicant?</a:t>
            </a:r>
          </a:p>
          <a:p>
            <a:pPr marL="571500" indent="-571500">
              <a:buFont typeface="Arial" panose="020B0604020202020204" pitchFamily="34" charset="0"/>
              <a:buChar char="•"/>
            </a:pPr>
            <a:r>
              <a:rPr lang="en-US" sz="2400" b="1" dirty="0">
                <a:latin typeface="Arial" panose="020B0604020202020204" pitchFamily="34" charset="0"/>
                <a:cs typeface="Arial" panose="020B0604020202020204" pitchFamily="34" charset="0"/>
              </a:rPr>
              <a:t>Cash Match</a:t>
            </a:r>
          </a:p>
          <a:p>
            <a:pPr marL="1028700" lvl="1" indent="-571500">
              <a:buFont typeface="Arial" panose="020B0604020202020204" pitchFamily="34" charset="0"/>
              <a:buChar char="•"/>
            </a:pPr>
            <a:r>
              <a:rPr lang="en-US" sz="2400" dirty="0">
                <a:latin typeface="Arial" panose="020B0604020202020204" pitchFamily="34" charset="0"/>
                <a:cs typeface="Arial" panose="020B0604020202020204" pitchFamily="34" charset="0"/>
              </a:rPr>
              <a:t>N.C.G.S. 153A-349.60</a:t>
            </a:r>
          </a:p>
          <a:p>
            <a:pPr marL="571500" indent="-571500">
              <a:buFont typeface="Arial" panose="020B0604020202020204" pitchFamily="34" charset="0"/>
              <a:buChar char="•"/>
            </a:pPr>
            <a:r>
              <a:rPr lang="en-US" sz="2400" b="1" dirty="0">
                <a:latin typeface="Arial" panose="020B0604020202020204" pitchFamily="34" charset="0"/>
                <a:cs typeface="Arial" panose="020B0604020202020204" pitchFamily="34" charset="0"/>
              </a:rPr>
              <a:t>Formalized Agreement between an Applicant and a County</a:t>
            </a:r>
          </a:p>
          <a:p>
            <a:pPr marL="1028700" lvl="1" indent="-571500">
              <a:buFont typeface="Arial" panose="020B0604020202020204" pitchFamily="34" charset="0"/>
              <a:buChar char="•"/>
            </a:pPr>
            <a:r>
              <a:rPr lang="en-US" sz="2400" dirty="0">
                <a:latin typeface="Arial" panose="020B0604020202020204" pitchFamily="34" charset="0"/>
                <a:cs typeface="Arial" panose="020B0604020202020204" pitchFamily="34" charset="0"/>
              </a:rPr>
              <a:t>Use of County Owned Infrastructure Installed for the County’s Enterprise, </a:t>
            </a:r>
            <a:r>
              <a:rPr lang="en-US" sz="2400" dirty="0" err="1">
                <a:latin typeface="Arial" panose="020B0604020202020204" pitchFamily="34" charset="0"/>
                <a:cs typeface="Arial" panose="020B0604020202020204" pitchFamily="34" charset="0"/>
              </a:rPr>
              <a:t>Nonconsumer</a:t>
            </a:r>
            <a:r>
              <a:rPr lang="en-US" sz="2400" dirty="0">
                <a:latin typeface="Arial" panose="020B0604020202020204" pitchFamily="34" charset="0"/>
                <a:cs typeface="Arial" panose="020B0604020202020204" pitchFamily="34" charset="0"/>
              </a:rPr>
              <a:t> Broadband Purposes, or any Other  Property, Building,                  or Structures</a:t>
            </a:r>
          </a:p>
        </p:txBody>
      </p:sp>
      <p:sp>
        <p:nvSpPr>
          <p:cNvPr id="8" name="TextBox 7">
            <a:extLst>
              <a:ext uri="{FF2B5EF4-FFF2-40B4-BE49-F238E27FC236}">
                <a16:creationId xmlns:a16="http://schemas.microsoft.com/office/drawing/2014/main" id="{1553BD9A-23C8-4178-9E00-BFF6E9DFAA81}"/>
              </a:ext>
            </a:extLst>
          </p:cNvPr>
          <p:cNvSpPr txBox="1"/>
          <p:nvPr/>
        </p:nvSpPr>
        <p:spPr>
          <a:xfrm>
            <a:off x="-405937" y="1062703"/>
            <a:ext cx="11953462" cy="769441"/>
          </a:xfrm>
          <a:prstGeom prst="rect">
            <a:avLst/>
          </a:prstGeom>
          <a:noFill/>
        </p:spPr>
        <p:txBody>
          <a:bodyPr wrap="square" rtlCol="0">
            <a:spAutoFit/>
          </a:bodyPr>
          <a:lstStyle/>
          <a:p>
            <a:pPr algn="ctr"/>
            <a:r>
              <a:rPr lang="en-US" sz="4400" u="sng" dirty="0">
                <a:solidFill>
                  <a:srgbClr val="092940"/>
                </a:solidFill>
                <a:latin typeface="Arial" panose="020B0604020202020204" pitchFamily="34" charset="0"/>
                <a:cs typeface="Arial" panose="020B0604020202020204" pitchFamily="34" charset="0"/>
              </a:rPr>
              <a:t>Partnership and the GREAT Grant Program</a:t>
            </a:r>
          </a:p>
        </p:txBody>
      </p:sp>
    </p:spTree>
    <p:extLst>
      <p:ext uri="{BB962C8B-B14F-4D97-AF65-F5344CB8AC3E}">
        <p14:creationId xmlns:p14="http://schemas.microsoft.com/office/powerpoint/2010/main" val="4074193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9662" y="377335"/>
            <a:ext cx="9972676" cy="646331"/>
          </a:xfrm>
          <a:prstGeom prst="rect">
            <a:avLst/>
          </a:prstGeom>
          <a:noFill/>
        </p:spPr>
        <p:txBody>
          <a:bodyPr wrap="square" rtlCol="0">
            <a:spAutoFit/>
          </a:bodyPr>
          <a:lstStyle/>
          <a:p>
            <a:pPr algn="ctr"/>
            <a:r>
              <a:rPr lang="en-US" sz="3600" dirty="0">
                <a:solidFill>
                  <a:srgbClr val="0F3C61"/>
                </a:solidFill>
                <a:latin typeface="Arial" panose="020B0604020202020204" pitchFamily="34" charset="0"/>
                <a:ea typeface="Cambria" charset="0"/>
                <a:cs typeface="Arial" panose="020B0604020202020204" pitchFamily="34" charset="0"/>
              </a:rPr>
              <a:t>Potential Broadband Funding Opportunities</a:t>
            </a:r>
          </a:p>
        </p:txBody>
      </p:sp>
      <p:graphicFrame>
        <p:nvGraphicFramePr>
          <p:cNvPr id="7" name="Content Placeholder 3"/>
          <p:cNvGraphicFramePr>
            <a:graphicFrameLocks/>
          </p:cNvGraphicFramePr>
          <p:nvPr>
            <p:extLst>
              <p:ext uri="{D42A27DB-BD31-4B8C-83A1-F6EECF244321}">
                <p14:modId xmlns:p14="http://schemas.microsoft.com/office/powerpoint/2010/main" val="3673406066"/>
              </p:ext>
            </p:extLst>
          </p:nvPr>
        </p:nvGraphicFramePr>
        <p:xfrm>
          <a:off x="852486" y="1368425"/>
          <a:ext cx="10713437" cy="4105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321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9662" y="377335"/>
            <a:ext cx="9972676" cy="646331"/>
          </a:xfrm>
          <a:prstGeom prst="rect">
            <a:avLst/>
          </a:prstGeom>
          <a:noFill/>
        </p:spPr>
        <p:txBody>
          <a:bodyPr wrap="square" rtlCol="0">
            <a:spAutoFit/>
          </a:bodyPr>
          <a:lstStyle/>
          <a:p>
            <a:pPr algn="ctr"/>
            <a:r>
              <a:rPr lang="en-US" sz="3600" dirty="0">
                <a:solidFill>
                  <a:srgbClr val="0F3C61"/>
                </a:solidFill>
                <a:latin typeface="Arial" panose="020B0604020202020204" pitchFamily="34" charset="0"/>
                <a:ea typeface="Cambria" charset="0"/>
                <a:cs typeface="Arial" panose="020B0604020202020204" pitchFamily="34" charset="0"/>
              </a:rPr>
              <a:t>Potential Broadband Funding Opportunities</a:t>
            </a:r>
          </a:p>
        </p:txBody>
      </p:sp>
      <p:graphicFrame>
        <p:nvGraphicFramePr>
          <p:cNvPr id="7" name="Content Placeholder 3"/>
          <p:cNvGraphicFramePr>
            <a:graphicFrameLocks/>
          </p:cNvGraphicFramePr>
          <p:nvPr>
            <p:extLst>
              <p:ext uri="{D42A27DB-BD31-4B8C-83A1-F6EECF244321}">
                <p14:modId xmlns:p14="http://schemas.microsoft.com/office/powerpoint/2010/main" val="387612863"/>
              </p:ext>
            </p:extLst>
          </p:nvPr>
        </p:nvGraphicFramePr>
        <p:xfrm>
          <a:off x="852486" y="1368425"/>
          <a:ext cx="10713437" cy="4105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4849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81F3C04A58234C99A13F0BEADB4A9E" ma:contentTypeVersion="14" ma:contentTypeDescription="Create a new document." ma:contentTypeScope="" ma:versionID="00340308bdfc4b9847e38d2edd5d3a92">
  <xsd:schema xmlns:xsd="http://www.w3.org/2001/XMLSchema" xmlns:xs="http://www.w3.org/2001/XMLSchema" xmlns:p="http://schemas.microsoft.com/office/2006/metadata/properties" xmlns:ns1="http://schemas.microsoft.com/sharepoint/v3" xmlns:ns2="fddd68a8-1114-44e9-b19b-0f95afb1e927" xmlns:ns3="5add7671-c48a-4b04-8b01-155f8cd6376b" targetNamespace="http://schemas.microsoft.com/office/2006/metadata/properties" ma:root="true" ma:fieldsID="d14371a0b57856a68dae42e4d2ac6e01" ns1:_="" ns2:_="" ns3:_="">
    <xsd:import namespace="http://schemas.microsoft.com/sharepoint/v3"/>
    <xsd:import namespace="fddd68a8-1114-44e9-b19b-0f95afb1e927"/>
    <xsd:import namespace="5add7671-c48a-4b04-8b01-155f8cd6376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1:_ip_UnifiedCompliancePolicyProperties" minOccurs="0"/>
                <xsd:element ref="ns1:_ip_UnifiedCompliancePolicyUIActio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d68a8-1114-44e9-b19b-0f95afb1e9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add7671-c48a-4b04-8b01-155f8cd6376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F03CFF6-E799-4542-B35B-D76F42AB8B73}">
  <ds:schemaRefs>
    <ds:schemaRef ds:uri="http://schemas.microsoft.com/sharepoint/v3/contenttype/forms"/>
  </ds:schemaRefs>
</ds:datastoreItem>
</file>

<file path=customXml/itemProps2.xml><?xml version="1.0" encoding="utf-8"?>
<ds:datastoreItem xmlns:ds="http://schemas.openxmlformats.org/officeDocument/2006/customXml" ds:itemID="{2F2FD5AE-FB6E-40F0-9AC8-2569A6D1E0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ddd68a8-1114-44e9-b19b-0f95afb1e927"/>
    <ds:schemaRef ds:uri="5add7671-c48a-4b04-8b01-155f8cd637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786301-4A3F-4E2B-BBEA-1BDBDC9ACB49}">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11125</TotalTime>
  <Words>632</Words>
  <Application>Microsoft Office PowerPoint</Application>
  <PresentationFormat>Widescreen</PresentationFormat>
  <Paragraphs>122</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Steps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Bizzell, Margaret R</dc:creator>
  <cp:lastModifiedBy>Becca Scott</cp:lastModifiedBy>
  <cp:revision>108</cp:revision>
  <cp:lastPrinted>2018-03-06T14:20:32Z</cp:lastPrinted>
  <dcterms:created xsi:type="dcterms:W3CDTF">2018-02-14T14:01:30Z</dcterms:created>
  <dcterms:modified xsi:type="dcterms:W3CDTF">2019-10-28T15:11:12Z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0x010100B781F3C04A58234C99A13F0BEADB4A9E</vt:lpwstr>
  </property>
  <property fmtid="{D5CDD505-2E9C-101B-9397-08002B2CF9AE}" pid="3" name="nf74332165c244c4a2045e90f6307af0">
    <vt:lpwstr>Public|d2a15f98-d5e3-4f35-90f0-6d5a67d8bacf</vt:lpwstr>
  </property>
  <property fmtid="{D5CDD505-2E9C-101B-9397-08002B2CF9AE}" pid="4" name="Order">
    <vt:r8>167600</vt:r8>
  </property>
  <property fmtid="{D5CDD505-2E9C-101B-9397-08002B2CF9AE}" pid="5" name="xd_Signature">
    <vt:bool>false</vt:bool>
  </property>
  <property fmtid="{D5CDD505-2E9C-101B-9397-08002B2CF9AE}" pid="6" name="xd_ProgID">
    <vt:lpwstr/>
  </property>
  <property fmtid="{D5CDD505-2E9C-101B-9397-08002B2CF9AE}" pid="7" name="fdee418af13b42f399a6a72b667612d2">
    <vt:lpwstr>Unassigned|5c0ff3c7-b18a-4e86-afca-44994bf68fec</vt:lpwstr>
  </property>
  <property fmtid="{D5CDD505-2E9C-101B-9397-08002B2CF9AE}" pid="8" name="ComplianceAssetId">
    <vt:lpwstr/>
  </property>
  <property fmtid="{D5CDD505-2E9C-101B-9397-08002B2CF9AE}" pid="9" name="TemplateUrl">
    <vt:lpwstr/>
  </property>
</Properties>
</file>