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Montserrat"/>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N8Y4WcyAhnAVTD/RUX6IPehO6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091BAE-D2AD-4AE7-AA81-4DF209CCE764}">
  <a:tblStyle styleId="{DB091BAE-D2AD-4AE7-AA81-4DF209CCE764}"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CB94E061-FE5A-47C9-B759-EC818050C123}"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623a04b124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623a04b12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e194fef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e194fef7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5e194fef7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e194fef79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e194fef79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5e194fef79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ec22552c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29ec22552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23a04b124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623a04b124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2623a04b124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cc.gov/auction/9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ncbroadband.gov/funding-programs/great-grant-federal/great-grant-2021-2022/2022-great-grant-applic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ome.treasury.gov/policy-issues/coronavirus/assistance-for-state-local-and-tribal-governm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ncbroadband.gov/digitalequity" TargetMode="External"/><Relationship Id="rId4" Type="http://schemas.openxmlformats.org/officeDocument/2006/relationships/image" Target="../media/image5.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623a04b124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1" name="Google Shape;101;g2623a04b124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8"/>
          <p:cNvSpPr txBox="1"/>
          <p:nvPr/>
        </p:nvSpPr>
        <p:spPr>
          <a:xfrm>
            <a:off x="630925" y="689525"/>
            <a:ext cx="41073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88" name="Google Shape;188;p8"/>
          <p:cNvSpPr/>
          <p:nvPr/>
        </p:nvSpPr>
        <p:spPr>
          <a:xfrm flipH="1">
            <a:off x="4738100" y="633811"/>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a:bodyPr>
          <a:lstStyle/>
          <a:p>
            <a:pPr indent="-228600" lvl="0" marL="457200" marR="74930" rtl="0" algn="l">
              <a:lnSpc>
                <a:spcPct val="9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Confirmed June 2022</a:t>
            </a:r>
            <a:endParaRPr b="1"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40% complete by June 2025</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60% complete by June 2026</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80% complete by June 2027</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100% complete by June 2028</a:t>
            </a:r>
            <a:endParaRPr b="0"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lang="en-US" sz="2400" u="sng">
                <a:solidFill>
                  <a:schemeClr val="hlink"/>
                </a:solidFill>
                <a:latin typeface="Calibri"/>
                <a:ea typeface="Calibri"/>
                <a:cs typeface="Calibri"/>
                <a:sym typeface="Calibri"/>
                <a:hlinkClick r:id="rId3"/>
              </a:rPr>
              <a:t>Link to RDOF Website</a:t>
            </a:r>
            <a:endParaRPr b="0"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90" name="Google Shape;190;p8"/>
          <p:cNvGraphicFramePr/>
          <p:nvPr/>
        </p:nvGraphicFramePr>
        <p:xfrm>
          <a:off x="4905970" y="630936"/>
          <a:ext cx="3000000" cy="3000000"/>
        </p:xfrm>
        <a:graphic>
          <a:graphicData uri="http://schemas.openxmlformats.org/drawingml/2006/table">
            <a:tbl>
              <a:tblPr bandRow="1" firstRow="1">
                <a:noFill/>
                <a:tableStyleId>{DB091BAE-D2AD-4AE7-AA81-4DF209CCE764}</a:tableStyleId>
              </a:tblPr>
              <a:tblGrid>
                <a:gridCol w="2285175"/>
                <a:gridCol w="1465225"/>
                <a:gridCol w="1218900"/>
                <a:gridCol w="1626450"/>
              </a:tblGrid>
              <a:tr h="8432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u="none" cap="none" strike="noStrike">
                          <a:solidFill>
                            <a:schemeClr val="dk1"/>
                          </a:solidFill>
                        </a:rPr>
                        <a:t>CCO Holdings, LLC (Charter/Spectrum)</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b="0" lang="en-US" sz="1800" u="none" cap="none" strike="noStrike">
                          <a:solidFill>
                            <a:schemeClr val="dk1"/>
                          </a:solidFill>
                        </a:rPr>
                        <a:t>Fiber </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a:t>11,128</a:t>
                      </a:r>
                      <a:endParaRPr/>
                    </a:p>
                  </a:txBody>
                  <a:tcPr marT="135125" marB="135125" marR="13425" marL="175675" anchor="ctr"/>
                </a:tc>
                <a:tc>
                  <a:txBody>
                    <a:bodyPr/>
                    <a:lstStyle/>
                    <a:p>
                      <a:pPr indent="0" lvl="0" marL="0" marR="0" rtl="0" algn="r">
                        <a:spcBef>
                          <a:spcPts val="0"/>
                        </a:spcBef>
                        <a:spcAft>
                          <a:spcPts val="0"/>
                        </a:spcAft>
                        <a:buNone/>
                      </a:pPr>
                      <a:r>
                        <a:rPr lang="en-US" sz="1700"/>
                        <a:t>$16,978,566.40</a:t>
                      </a:r>
                      <a:endParaRPr b="0" i="0" sz="1700" u="none" cap="none" strike="noStrike">
                        <a:solidFill>
                          <a:schemeClr val="dk1"/>
                        </a:solidFill>
                        <a:latin typeface="Calibri"/>
                        <a:ea typeface="Calibri"/>
                        <a:cs typeface="Calibri"/>
                        <a:sym typeface="Calibri"/>
                      </a:endParaRPr>
                    </a:p>
                  </a:txBody>
                  <a:tcPr marT="135125" marB="135125" marR="13425" marL="175675" anchor="ctr"/>
                </a:tc>
              </a:tr>
              <a:tr h="1113550">
                <a:tc>
                  <a:txBody>
                    <a:bodyPr/>
                    <a:lstStyle/>
                    <a:p>
                      <a:pPr indent="0" lvl="0" marL="0" marR="0" rtl="0" algn="l">
                        <a:spcBef>
                          <a:spcPts val="0"/>
                        </a:spcBef>
                        <a:spcAft>
                          <a:spcPts val="0"/>
                        </a:spcAft>
                        <a:buNone/>
                      </a:pPr>
                      <a:r>
                        <a:rPr lang="en-US" sz="1800" strike="sngStrike"/>
                        <a:t>Space Explorations Technologies Corp (Denied)</a:t>
                      </a:r>
                      <a:endParaRPr strike="sngStrike"/>
                    </a:p>
                  </a:txBody>
                  <a:tcPr marT="135125" marB="135125" marR="13425" marL="175675" anchor="ctr"/>
                </a:tc>
                <a:tc>
                  <a:txBody>
                    <a:bodyPr/>
                    <a:lstStyle/>
                    <a:p>
                      <a:pPr indent="0" lvl="0" marL="0" marR="0" rtl="0" algn="r">
                        <a:spcBef>
                          <a:spcPts val="0"/>
                        </a:spcBef>
                        <a:spcAft>
                          <a:spcPts val="0"/>
                        </a:spcAft>
                        <a:buNone/>
                      </a:pPr>
                      <a:r>
                        <a:rPr lang="en-US" sz="1800" strike="sngStrike"/>
                        <a:t>Satellite</a:t>
                      </a:r>
                      <a:endParaRPr b="0" i="0" sz="1800" u="none" cap="none" strike="sng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strike="sngStrike"/>
                        <a:t>32</a:t>
                      </a:r>
                      <a:endParaRPr strike="sngStrike"/>
                    </a:p>
                  </a:txBody>
                  <a:tcPr marT="135125" marB="135125" marR="13425" marL="175675" anchor="ctr"/>
                </a:tc>
                <a:tc>
                  <a:txBody>
                    <a:bodyPr/>
                    <a:lstStyle/>
                    <a:p>
                      <a:pPr indent="0" lvl="0" marL="0" marR="0" rtl="0" algn="r">
                        <a:spcBef>
                          <a:spcPts val="0"/>
                        </a:spcBef>
                        <a:spcAft>
                          <a:spcPts val="0"/>
                        </a:spcAft>
                        <a:buNone/>
                      </a:pPr>
                      <a:r>
                        <a:rPr lang="en-US" sz="1700" strike="sngStrike"/>
                        <a:t>$15,694.80</a:t>
                      </a:r>
                      <a:endParaRPr b="0" i="0" sz="1700" u="none" cap="none" strike="sngStrike">
                        <a:solidFill>
                          <a:schemeClr val="dk1"/>
                        </a:solidFill>
                        <a:latin typeface="Calibri"/>
                        <a:ea typeface="Calibri"/>
                        <a:cs typeface="Calibri"/>
                        <a:sym typeface="Calibri"/>
                      </a:endParaRPr>
                    </a:p>
                  </a:txBody>
                  <a:tcPr marT="135125" marB="135125" marR="13425" marL="17567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196" name="Google Shape;196;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Jackson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Jackson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202" name="Google Shape;202;p10"/>
          <p:cNvGraphicFramePr/>
          <p:nvPr/>
        </p:nvGraphicFramePr>
        <p:xfrm>
          <a:off x="838200" y="1825625"/>
          <a:ext cx="3000000" cy="3000000"/>
        </p:xfrm>
        <a:graphic>
          <a:graphicData uri="http://schemas.openxmlformats.org/drawingml/2006/table">
            <a:tbl>
              <a:tblPr bandRow="1" firstRow="1">
                <a:noFill/>
                <a:tableStyleId>{CB94E061-FE5A-47C9-B759-EC818050C123}</a:tableStyleId>
              </a:tblPr>
              <a:tblGrid>
                <a:gridCol w="2338450"/>
                <a:gridCol w="2095500"/>
                <a:gridCol w="2039475"/>
                <a:gridCol w="2048800"/>
                <a:gridCol w="1721775"/>
              </a:tblGrid>
              <a:tr h="914425">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579125">
                <a:tc>
                  <a:txBody>
                    <a:bodyPr/>
                    <a:lstStyle/>
                    <a:p>
                      <a:pPr indent="0" lvl="0" marL="0" marR="0" rtl="0" algn="l">
                        <a:spcBef>
                          <a:spcPts val="0"/>
                        </a:spcBef>
                        <a:spcAft>
                          <a:spcPts val="0"/>
                        </a:spcAft>
                        <a:buNone/>
                      </a:pPr>
                      <a:r>
                        <a:rPr lang="en-US" sz="1600"/>
                        <a:t>Spectrum Southeast LLC</a:t>
                      </a:r>
                      <a:endParaRPr sz="1600"/>
                    </a:p>
                  </a:txBody>
                  <a:tcPr marT="45725" marB="45725" marR="91450" marL="91450">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Fiber</a:t>
                      </a:r>
                      <a:endParaRPr/>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600"/>
                        <a:t>1,156</a:t>
                      </a:r>
                      <a:endParaRPr/>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600"/>
                        <a:t>$3,822,863.10</a:t>
                      </a:r>
                      <a:endParaRPr sz="1600"/>
                    </a:p>
                  </a:txBody>
                  <a:tcPr marT="9525" marB="0" marR="9525" marL="9525" anchor="ctr">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600"/>
                        <a:t>$674,622.90</a:t>
                      </a:r>
                      <a:endParaRPr sz="1600"/>
                    </a:p>
                  </a:txBody>
                  <a:tcPr marT="45725" marB="45725" marR="91450" marL="91450" anchor="ctr">
                    <a:lnB cap="flat" cmpd="sng" w="9525">
                      <a:solidFill>
                        <a:schemeClr val="lt1"/>
                      </a:solidFill>
                      <a:prstDash val="solid"/>
                      <a:round/>
                      <a:headEnd len="sm" w="sm" type="none"/>
                      <a:tailEnd len="sm" w="sm" type="none"/>
                    </a:lnB>
                  </a:tcPr>
                </a:tc>
              </a:tr>
              <a:tr h="579125">
                <a:tc>
                  <a:txBody>
                    <a:bodyPr/>
                    <a:lstStyle/>
                    <a:p>
                      <a:pPr indent="0" lvl="0" marL="0" marR="0" rtl="0" algn="l">
                        <a:spcBef>
                          <a:spcPts val="0"/>
                        </a:spcBef>
                        <a:spcAft>
                          <a:spcPts val="0"/>
                        </a:spcAft>
                        <a:buNone/>
                      </a:pPr>
                      <a:r>
                        <a:rPr lang="en-US" sz="1800"/>
                        <a:t>*Balsam West</a:t>
                      </a:r>
                      <a:endParaRPr sz="18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Fiber</a:t>
                      </a:r>
                      <a:endParaRPr sz="18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800"/>
                        <a:t>636</a:t>
                      </a:r>
                      <a:endParaRPr sz="1800"/>
                    </a:p>
                  </a:txBody>
                  <a:tcPr marT="45725" marB="45725" marR="91450" marL="9145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800"/>
                        <a:t>$2,431,130.90</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US" sz="1800"/>
                        <a:t>$429,023.10</a:t>
                      </a:r>
                      <a:endParaRPr sz="1800"/>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r>
            </a:tbl>
          </a:graphicData>
        </a:graphic>
      </p:graphicFrame>
      <p:sp>
        <p:nvSpPr>
          <p:cNvPr id="203" name="Google Shape;203;p10"/>
          <p:cNvSpPr txBox="1"/>
          <p:nvPr/>
        </p:nvSpPr>
        <p:spPr>
          <a:xfrm>
            <a:off x="838200" y="4537950"/>
            <a:ext cx="100749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
        <p:nvSpPr>
          <p:cNvPr id="204" name="Google Shape;204;p10"/>
          <p:cNvSpPr txBox="1"/>
          <p:nvPr/>
        </p:nvSpPr>
        <p:spPr>
          <a:xfrm>
            <a:off x="943675" y="4083025"/>
            <a:ext cx="538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05" name="Google Shape;205;p10"/>
          <p:cNvSpPr txBox="1"/>
          <p:nvPr/>
        </p:nvSpPr>
        <p:spPr>
          <a:xfrm>
            <a:off x="844350" y="3965725"/>
            <a:ext cx="62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*Contingent awards are subject to change, contracts are not yet signed.</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Spectrum Southeast, LLC - after GREAT Grant Agreement </a:t>
            </a:r>
            <a:endParaRPr/>
          </a:p>
        </p:txBody>
      </p:sp>
      <p:sp>
        <p:nvSpPr>
          <p:cNvPr id="211" name="Google Shape;2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17" name="Google Shape;217;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18" name="Google Shape;218;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19" name="Google Shape;219;p12"/>
          <p:cNvGrpSpPr/>
          <p:nvPr/>
        </p:nvGrpSpPr>
        <p:grpSpPr>
          <a:xfrm>
            <a:off x="312420" y="6323076"/>
            <a:ext cx="9723120" cy="245745"/>
            <a:chOff x="312420" y="6323076"/>
            <a:chExt cx="9723120" cy="245745"/>
          </a:xfrm>
        </p:grpSpPr>
        <p:sp>
          <p:nvSpPr>
            <p:cNvPr id="220" name="Google Shape;220;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1" name="Google Shape;221;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22" name="Google Shape;222;p12"/>
          <p:cNvGrpSpPr/>
          <p:nvPr/>
        </p:nvGrpSpPr>
        <p:grpSpPr>
          <a:xfrm>
            <a:off x="11879580" y="6323076"/>
            <a:ext cx="190500" cy="245745"/>
            <a:chOff x="11879580" y="6323076"/>
            <a:chExt cx="190500" cy="245745"/>
          </a:xfrm>
        </p:grpSpPr>
        <p:sp>
          <p:nvSpPr>
            <p:cNvPr id="223" name="Google Shape;223;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4" name="Google Shape;224;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5e194fef7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g25e194fef7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2" name="Google Shape;232;g25e194fef79_0_0"/>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5e194fef79_0_8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39" name="Google Shape;239;g25e194fef79_0_8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0" name="Google Shape;240;g25e194fef79_0_88"/>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Jackson</a:t>
            </a:r>
            <a:r>
              <a:rPr lang="en-US" sz="4100"/>
              <a:t> </a:t>
            </a:r>
            <a:r>
              <a:rPr lang="en-US" sz="4100">
                <a:solidFill>
                  <a:schemeClr val="dk1"/>
                </a:solidFill>
                <a:latin typeface="Calibri"/>
                <a:ea typeface="Calibri"/>
                <a:cs typeface="Calibri"/>
                <a:sym typeface="Calibri"/>
              </a:rPr>
              <a:t>County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100"/>
              <a:buFont typeface="Calibri"/>
              <a:buNone/>
            </a:pPr>
            <a:r>
              <a:rPr lang="en-US" sz="4100">
                <a:solidFill>
                  <a:schemeClr val="dk1"/>
                </a:solidFill>
                <a:latin typeface="Calibri"/>
                <a:ea typeface="Calibri"/>
                <a:cs typeface="Calibri"/>
                <a:sym typeface="Calibri"/>
              </a:rPr>
              <a:t>ARPA LFRF</a:t>
            </a:r>
            <a:endParaRPr/>
          </a:p>
        </p:txBody>
      </p:sp>
      <p:sp>
        <p:nvSpPr>
          <p:cNvPr id="246" name="Google Shape;246;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County Match is 35% of the Grant request so for a $4 Million grant its $1.4 Million.</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47" name="Google Shape;247;p14"/>
          <p:cNvGraphicFramePr/>
          <p:nvPr/>
        </p:nvGraphicFramePr>
        <p:xfrm>
          <a:off x="5445457" y="2928081"/>
          <a:ext cx="3000000" cy="3000000"/>
        </p:xfrm>
        <a:graphic>
          <a:graphicData uri="http://schemas.openxmlformats.org/drawingml/2006/table">
            <a:tbl>
              <a:tblPr>
                <a:noFill/>
                <a:tableStyleId>{DB091BAE-D2AD-4AE7-AA81-4DF209CCE764}</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Jackson</a:t>
                      </a:r>
                      <a:endParaRPr sz="2900"/>
                    </a:p>
                    <a:p>
                      <a:pPr indent="0" lvl="0" marL="0" marR="0" rtl="0" algn="l">
                        <a:spcBef>
                          <a:spcPts val="0"/>
                        </a:spcBef>
                        <a:spcAft>
                          <a:spcPts val="0"/>
                        </a:spcAft>
                        <a:buNone/>
                      </a:pPr>
                      <a:r>
                        <a:rPr lang="en-US" sz="2900" u="none" strike="noStrike"/>
                        <a:t>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800"/>
                        <a:t>$8,534,441.00</a:t>
                      </a:r>
                      <a:endParaRPr b="0" i="0" sz="28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29ec22552c0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g29ec22552c0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g29ec22552c0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Jackson</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55" name="Google Shape;255;g29ec22552c0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56" name="Google Shape;256;g29ec22552c0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57" name="Google Shape;257;g29ec22552c0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63" name="Google Shape;26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Jackson</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a:t>
            </a:r>
            <a:r>
              <a:rPr b="1" lang="en-US" sz="2200">
                <a:solidFill>
                  <a:schemeClr val="dk1"/>
                </a:solidFill>
                <a:latin typeface="Calibri"/>
                <a:ea typeface="Calibri"/>
                <a:cs typeface="Calibri"/>
                <a:sym typeface="Calibri"/>
              </a:rPr>
              <a:t> 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a:p>
          <a:p>
            <a:pPr indent="13970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09" name="Google Shape;109;p1"/>
          <p:cNvPicPr preferRelativeResize="0"/>
          <p:nvPr/>
        </p:nvPicPr>
        <p:blipFill>
          <a:blip r:embed="rId3">
            <a:alphaModFix/>
          </a:blip>
          <a:stretch>
            <a:fillRect/>
          </a:stretch>
        </p:blipFill>
        <p:spPr>
          <a:xfrm>
            <a:off x="6581000" y="1974000"/>
            <a:ext cx="4633774" cy="46337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7" name="Shape 267"/>
        <p:cNvGrpSpPr/>
        <p:nvPr/>
      </p:nvGrpSpPr>
      <p:grpSpPr>
        <a:xfrm>
          <a:off x="0" y="0"/>
          <a:ext cx="0" cy="0"/>
          <a:chOff x="0" y="0"/>
          <a:chExt cx="0" cy="0"/>
        </a:xfrm>
      </p:grpSpPr>
      <p:sp>
        <p:nvSpPr>
          <p:cNvPr id="268" name="Google Shape;268;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69" name="Google Shape;269;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70" name="Google Shape;270;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68"/>
                                        </p:tgtEl>
                                        <p:attrNameLst>
                                          <p:attrName>style.visibility</p:attrName>
                                        </p:attrNameLst>
                                      </p:cBhvr>
                                      <p:to>
                                        <p:strVal val="visible"/>
                                      </p:to>
                                    </p:set>
                                    <p:animEffect filter="fade" transition="in">
                                      <p:cBhvr>
                                        <p:cTn dur="4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16" name="Google Shape;116;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17" name="Google Shape;117;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18" name="Google Shape;118;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 name="Google Shape;119;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26" name="Google Shape;126;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7" name="Google Shape;127;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Jackson County </a:t>
            </a:r>
            <a:endParaRPr/>
          </a:p>
        </p:txBody>
      </p:sp>
      <p:sp>
        <p:nvSpPr>
          <p:cNvPr id="134" name="Google Shape;13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0" name="Google Shape;140;p5"/>
          <p:cNvPicPr preferRelativeResize="0"/>
          <p:nvPr/>
        </p:nvPicPr>
        <p:blipFill rotWithShape="1">
          <a:blip r:embed="rId4">
            <a:alphaModFix/>
          </a:blip>
          <a:srcRect b="645" l="714" r="0" t="0"/>
          <a:stretch/>
        </p:blipFill>
        <p:spPr>
          <a:xfrm>
            <a:off x="713600" y="152400"/>
            <a:ext cx="8425651" cy="651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23a04b124_0_9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US"/>
              <a:t>Digital Inclusion Profile</a:t>
            </a:r>
            <a:br>
              <a:rPr lang="en-US"/>
            </a:br>
            <a:r>
              <a:rPr lang="en-US"/>
              <a:t>Jackson County</a:t>
            </a:r>
            <a:endParaRPr/>
          </a:p>
        </p:txBody>
      </p:sp>
      <p:sp>
        <p:nvSpPr>
          <p:cNvPr id="147" name="Google Shape;147;g2623a04b124_0_92"/>
          <p:cNvSpPr txBox="1"/>
          <p:nvPr/>
        </p:nvSpPr>
        <p:spPr>
          <a:xfrm>
            <a:off x="448475" y="3279500"/>
            <a:ext cx="538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8" name="Google Shape;148;g2623a04b124_0_92"/>
          <p:cNvSpPr txBox="1"/>
          <p:nvPr/>
        </p:nvSpPr>
        <p:spPr>
          <a:xfrm>
            <a:off x="624000" y="1952800"/>
            <a:ext cx="3655200" cy="255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400">
                <a:solidFill>
                  <a:schemeClr val="dk1"/>
                </a:solidFill>
                <a:latin typeface="Calibri"/>
                <a:ea typeface="Calibri"/>
                <a:cs typeface="Calibri"/>
                <a:sym typeface="Calibri"/>
              </a:rPr>
              <a:t>In order to help counties and local organizations, the NCDIT is providing Digital Inclusion Profiles (created by Roberto Gallardo, Ph.D.).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100" u="sng">
                <a:solidFill>
                  <a:schemeClr val="hlink"/>
                </a:solidFill>
                <a:latin typeface="Calibri"/>
                <a:ea typeface="Calibri"/>
                <a:cs typeface="Calibri"/>
                <a:sym typeface="Calibri"/>
                <a:hlinkClick r:id="rId3"/>
              </a:rPr>
              <a:t>https://www.ncbroadband.gov/digitalequity</a:t>
            </a:r>
            <a:endParaRPr sz="2100">
              <a:solidFill>
                <a:schemeClr val="dk1"/>
              </a:solidFill>
              <a:latin typeface="Calibri"/>
              <a:ea typeface="Calibri"/>
              <a:cs typeface="Calibri"/>
              <a:sym typeface="Calibri"/>
            </a:endParaRPr>
          </a:p>
        </p:txBody>
      </p:sp>
      <p:pic>
        <p:nvPicPr>
          <p:cNvPr id="149" name="Google Shape;149;g2623a04b124_0_92"/>
          <p:cNvPicPr preferRelativeResize="0"/>
          <p:nvPr/>
        </p:nvPicPr>
        <p:blipFill rotWithShape="1">
          <a:blip r:embed="rId4">
            <a:alphaModFix/>
          </a:blip>
          <a:srcRect b="12227" l="53384" r="10632" t="24613"/>
          <a:stretch/>
        </p:blipFill>
        <p:spPr>
          <a:xfrm>
            <a:off x="5465850" y="1099625"/>
            <a:ext cx="4914575" cy="2834700"/>
          </a:xfrm>
          <a:prstGeom prst="rect">
            <a:avLst/>
          </a:prstGeom>
          <a:noFill/>
          <a:ln>
            <a:noFill/>
          </a:ln>
        </p:spPr>
      </p:pic>
      <p:pic>
        <p:nvPicPr>
          <p:cNvPr id="150" name="Google Shape;150;g2623a04b124_0_92"/>
          <p:cNvPicPr preferRelativeResize="0"/>
          <p:nvPr/>
        </p:nvPicPr>
        <p:blipFill rotWithShape="1">
          <a:blip r:embed="rId5">
            <a:alphaModFix/>
          </a:blip>
          <a:srcRect b="12600" l="53261" r="10755" t="24240"/>
          <a:stretch/>
        </p:blipFill>
        <p:spPr>
          <a:xfrm>
            <a:off x="5465850" y="3755900"/>
            <a:ext cx="5107850" cy="29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56" name="Google Shape;156;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57" name="Google Shape;157;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59" name="Google Shape;159;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66" name="Google Shape;166;p7"/>
          <p:cNvGrpSpPr/>
          <p:nvPr/>
        </p:nvGrpSpPr>
        <p:grpSpPr>
          <a:xfrm>
            <a:off x="2043944" y="2087236"/>
            <a:ext cx="8240284" cy="3038067"/>
            <a:chOff x="11944" y="1367571"/>
            <a:chExt cx="8240284" cy="3038066"/>
          </a:xfrm>
        </p:grpSpPr>
        <p:sp>
          <p:nvSpPr>
            <p:cNvPr id="167" name="Google Shape;167;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70" name="Google Shape;170;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74" name="Google Shape;174;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78" name="Google Shape;178;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