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bFoGVpwwoe/5TFfKy7v26+hCJ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1B4E19-1CAF-49FD-8FDE-958AF54594BD}">
  <a:tblStyle styleId="{171B4E19-1CAF-49FD-8FDE-958AF54594BD}"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DF57373B-0D70-4D58-A283-9F9907C5DA6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214acf89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6214acf89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e0fdced6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e0fdced6e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5e0fdced6e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5e0fdced6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5e0fdced6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5e0fdced6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ebcdcbc4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9ebcdcbc4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214acf89b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6214acf89b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6214acf89b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cc.gov/auction/9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ncbroadband.gov/funding-programs/great-grant-federal/great-grant-2021-2022/2022-great-grant-applic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ome.treasury.gov/policy-issues/coronavirus/assistance-for-state-local-and-tribal-govern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cbroadband.gov/digitalequity" TargetMode="External"/><Relationship Id="rId4" Type="http://schemas.openxmlformats.org/officeDocument/2006/relationships/image" Target="../media/image4.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6214acf89b_0_6"/>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1" name="Google Shape;101;g26214acf89b_0_6"/>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8"/>
          <p:cNvSpPr txBox="1"/>
          <p:nvPr/>
        </p:nvSpPr>
        <p:spPr>
          <a:xfrm>
            <a:off x="630923" y="640825"/>
            <a:ext cx="4023300" cy="558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88" name="Google Shape;188;p8"/>
          <p:cNvSpPr/>
          <p:nvPr/>
        </p:nvSpPr>
        <p:spPr>
          <a:xfrm flipH="1">
            <a:off x="4654300" y="593461"/>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8"/>
          <p:cNvSpPr txBox="1"/>
          <p:nvPr/>
        </p:nvSpPr>
        <p:spPr>
          <a:xfrm>
            <a:off x="4654296" y="3706369"/>
            <a:ext cx="6894576" cy="2916854"/>
          </a:xfrm>
          <a:prstGeom prst="rect">
            <a:avLst/>
          </a:prstGeom>
          <a:noFill/>
          <a:ln>
            <a:noFill/>
          </a:ln>
        </p:spPr>
        <p:txBody>
          <a:bodyPr anchorCtr="0" anchor="t" bIns="45700" lIns="91425" spcFirstLastPara="1" rIns="91425" wrap="square" tIns="45700">
            <a:normAutofit/>
          </a:bodyPr>
          <a:lstStyle/>
          <a:p>
            <a:pPr indent="-228600" lvl="0" marL="457200" marR="74930" rtl="0" algn="l">
              <a:lnSpc>
                <a:spcPct val="9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Confirmed June 2022</a:t>
            </a:r>
            <a:endParaRPr b="1"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40% complete by June 2025</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60% complete by June 2026</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80% complete by June 2027</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100% complete by June 2028</a:t>
            </a:r>
            <a:endParaRPr b="0"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lang="en-US" sz="2400" u="sng">
                <a:solidFill>
                  <a:schemeClr val="hlink"/>
                </a:solidFill>
                <a:latin typeface="Calibri"/>
                <a:ea typeface="Calibri"/>
                <a:cs typeface="Calibri"/>
                <a:sym typeface="Calibri"/>
                <a:hlinkClick r:id="rId3"/>
              </a:rPr>
              <a:t>Link to RDOF Website</a:t>
            </a:r>
            <a:endParaRPr b="0" sz="24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Char char="•"/>
            </a:pPr>
            <a:br>
              <a:rPr lang="en-US" sz="900">
                <a:solidFill>
                  <a:schemeClr val="dk1"/>
                </a:solidFill>
                <a:latin typeface="Calibri"/>
                <a:ea typeface="Calibri"/>
                <a:cs typeface="Calibri"/>
                <a:sym typeface="Calibri"/>
              </a:rPr>
            </a:br>
            <a:endParaRPr sz="900">
              <a:solidFill>
                <a:schemeClr val="dk1"/>
              </a:solidFill>
              <a:latin typeface="Calibri"/>
              <a:ea typeface="Calibri"/>
              <a:cs typeface="Calibri"/>
              <a:sym typeface="Calibri"/>
            </a:endParaRPr>
          </a:p>
        </p:txBody>
      </p:sp>
      <p:graphicFrame>
        <p:nvGraphicFramePr>
          <p:cNvPr id="190" name="Google Shape;190;p8"/>
          <p:cNvGraphicFramePr/>
          <p:nvPr/>
        </p:nvGraphicFramePr>
        <p:xfrm>
          <a:off x="5021308" y="640836"/>
          <a:ext cx="3000000" cy="3000000"/>
        </p:xfrm>
        <a:graphic>
          <a:graphicData uri="http://schemas.openxmlformats.org/drawingml/2006/table">
            <a:tbl>
              <a:tblPr bandRow="1" firstRow="1">
                <a:noFill/>
                <a:tableStyleId>{171B4E19-1CAF-49FD-8FDE-958AF54594BD}</a:tableStyleId>
              </a:tblPr>
              <a:tblGrid>
                <a:gridCol w="2197575"/>
                <a:gridCol w="1377525"/>
                <a:gridCol w="1238400"/>
                <a:gridCol w="1714075"/>
              </a:tblGrid>
              <a:tr h="843275">
                <a:tc>
                  <a:txBody>
                    <a:bodyPr/>
                    <a:lstStyle/>
                    <a:p>
                      <a:pPr indent="0" lvl="0" marL="0" marR="0" rtl="0" algn="l">
                        <a:spcBef>
                          <a:spcPts val="0"/>
                        </a:spcBef>
                        <a:spcAft>
                          <a:spcPts val="0"/>
                        </a:spcAft>
                        <a:buNone/>
                      </a:pPr>
                      <a:r>
                        <a:rPr b="0" lang="en-US" sz="1800" u="none" cap="none" strike="noStrike">
                          <a:solidFill>
                            <a:schemeClr val="dk1"/>
                          </a:solidFill>
                        </a:rPr>
                        <a:t>Company </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Last-Mile Technology</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Locations</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10-year support </a:t>
                      </a:r>
                      <a:endParaRPr b="0" i="0" sz="1800" u="none" cap="none" strike="noStrike">
                        <a:solidFill>
                          <a:schemeClr val="dk1"/>
                        </a:solidFill>
                        <a:latin typeface="Calibri"/>
                        <a:ea typeface="Calibri"/>
                        <a:cs typeface="Calibri"/>
                        <a:sym typeface="Calibri"/>
                      </a:endParaRPr>
                    </a:p>
                  </a:txBody>
                  <a:tcPr marT="135125" marB="135125" marR="13425" marL="175675" anchor="b"/>
                </a:tc>
              </a:tr>
              <a:tr h="843275">
                <a:tc>
                  <a:txBody>
                    <a:bodyPr/>
                    <a:lstStyle/>
                    <a:p>
                      <a:pPr indent="0" lvl="0" marL="0" marR="0" rtl="0" algn="l">
                        <a:spcBef>
                          <a:spcPts val="0"/>
                        </a:spcBef>
                        <a:spcAft>
                          <a:spcPts val="0"/>
                        </a:spcAft>
                        <a:buNone/>
                      </a:pPr>
                      <a:r>
                        <a:rPr lang="en-US" sz="1800" u="none" cap="none" strike="noStrike">
                          <a:solidFill>
                            <a:schemeClr val="dk1"/>
                          </a:solidFill>
                        </a:rPr>
                        <a:t>CCO Holdings, LLC (Charter/Spectrum)</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b="0" lang="en-US" sz="1800" u="none" cap="none" strike="noStrike">
                          <a:solidFill>
                            <a:schemeClr val="dk1"/>
                          </a:solidFill>
                        </a:rPr>
                        <a:t>Fiber </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600"/>
                        <a:t>5,479</a:t>
                      </a:r>
                      <a:endParaRPr sz="1600"/>
                    </a:p>
                  </a:txBody>
                  <a:tcPr marT="135125" marB="135125" marR="13425" marL="175675" anchor="ctr"/>
                </a:tc>
                <a:tc>
                  <a:txBody>
                    <a:bodyPr/>
                    <a:lstStyle/>
                    <a:p>
                      <a:pPr indent="0" lvl="0" marL="0" marR="0" rtl="0" algn="r">
                        <a:spcBef>
                          <a:spcPts val="0"/>
                        </a:spcBef>
                        <a:spcAft>
                          <a:spcPts val="0"/>
                        </a:spcAft>
                        <a:buNone/>
                      </a:pPr>
                      <a:r>
                        <a:rPr lang="en-US" sz="1600"/>
                        <a:t>$7,121,025.30</a:t>
                      </a:r>
                      <a:endParaRPr i="0" sz="1600" u="none" cap="none" strike="noStrike">
                        <a:solidFill>
                          <a:schemeClr val="dk1"/>
                        </a:solidFill>
                      </a:endParaRPr>
                    </a:p>
                  </a:txBody>
                  <a:tcPr marT="135125" marB="135125" marR="13425" marL="175675" anchor="ctr"/>
                </a:tc>
              </a:tr>
              <a:tr h="1113550">
                <a:tc>
                  <a:txBody>
                    <a:bodyPr/>
                    <a:lstStyle/>
                    <a:p>
                      <a:pPr indent="0" lvl="0" marL="0" marR="0" rtl="0" algn="l">
                        <a:spcBef>
                          <a:spcPts val="0"/>
                        </a:spcBef>
                        <a:spcAft>
                          <a:spcPts val="0"/>
                        </a:spcAft>
                        <a:buNone/>
                      </a:pPr>
                      <a:r>
                        <a:rPr lang="en-US" sz="1800"/>
                        <a:t>Space Explorations Technologies Corp (Denied)</a:t>
                      </a:r>
                      <a:endParaRPr/>
                    </a:p>
                  </a:txBody>
                  <a:tcPr marT="135125" marB="135125" marR="13425" marL="175675" anchor="ctr"/>
                </a:tc>
                <a:tc>
                  <a:txBody>
                    <a:bodyPr/>
                    <a:lstStyle/>
                    <a:p>
                      <a:pPr indent="0" lvl="0" marL="0" marR="0" rtl="0" algn="r">
                        <a:spcBef>
                          <a:spcPts val="0"/>
                        </a:spcBef>
                        <a:spcAft>
                          <a:spcPts val="0"/>
                        </a:spcAft>
                        <a:buNone/>
                      </a:pPr>
                      <a:r>
                        <a:rPr lang="en-US" sz="1800"/>
                        <a:t>Satellite</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a:t>224</a:t>
                      </a:r>
                      <a:endParaRPr/>
                    </a:p>
                  </a:txBody>
                  <a:tcPr marT="135125" marB="135125" marR="13425" marL="175675" anchor="ctr"/>
                </a:tc>
                <a:tc>
                  <a:txBody>
                    <a:bodyPr/>
                    <a:lstStyle/>
                    <a:p>
                      <a:pPr indent="0" lvl="0" marL="0" marR="0" rtl="0" algn="r">
                        <a:spcBef>
                          <a:spcPts val="0"/>
                        </a:spcBef>
                        <a:spcAft>
                          <a:spcPts val="0"/>
                        </a:spcAft>
                        <a:buNone/>
                      </a:pPr>
                      <a:r>
                        <a:rPr lang="en-US" sz="1800"/>
                        <a:t>$517,287.60</a:t>
                      </a:r>
                      <a:endParaRPr b="0" i="0" sz="1800" u="none" cap="none" strike="noStrike">
                        <a:solidFill>
                          <a:schemeClr val="dk1"/>
                        </a:solidFill>
                        <a:latin typeface="Calibri"/>
                        <a:ea typeface="Calibri"/>
                        <a:cs typeface="Calibri"/>
                        <a:sym typeface="Calibri"/>
                      </a:endParaRPr>
                    </a:p>
                  </a:txBody>
                  <a:tcPr marT="135125" marB="135125" marR="13425" marL="175675" anchor="ctr"/>
                </a:tc>
              </a:tr>
            </a:tbl>
          </a:graphicData>
        </a:graphic>
      </p:graphicFrame>
      <p:cxnSp>
        <p:nvCxnSpPr>
          <p:cNvPr id="191" name="Google Shape;191;p8"/>
          <p:cNvCxnSpPr/>
          <p:nvPr/>
        </p:nvCxnSpPr>
        <p:spPr>
          <a:xfrm>
            <a:off x="5241600" y="2887075"/>
            <a:ext cx="6344100" cy="9300"/>
          </a:xfrm>
          <a:prstGeom prst="straightConnector1">
            <a:avLst/>
          </a:prstGeom>
          <a:noFill/>
          <a:ln cap="flat" cmpd="sng" w="38100">
            <a:solidFill>
              <a:srgbClr val="98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197" name="Google Shape;197;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invite these three providers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Haywood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Haywood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203" name="Google Shape;203;p10"/>
          <p:cNvGraphicFramePr/>
          <p:nvPr/>
        </p:nvGraphicFramePr>
        <p:xfrm>
          <a:off x="838200" y="1825625"/>
          <a:ext cx="3000000" cy="3000000"/>
        </p:xfrm>
        <a:graphic>
          <a:graphicData uri="http://schemas.openxmlformats.org/drawingml/2006/table">
            <a:tbl>
              <a:tblPr bandRow="1" firstRow="1">
                <a:noFill/>
                <a:tableStyleId>{DF57373B-0D70-4D58-A283-9F9907C5DA65}</a:tableStyleId>
              </a:tblPr>
              <a:tblGrid>
                <a:gridCol w="2385150"/>
                <a:gridCol w="2058175"/>
                <a:gridCol w="1871275"/>
                <a:gridCol w="1955350"/>
                <a:gridCol w="1647050"/>
              </a:tblGrid>
              <a:tr h="914425">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579125">
                <a:tc>
                  <a:txBody>
                    <a:bodyPr/>
                    <a:lstStyle/>
                    <a:p>
                      <a:pPr indent="0" lvl="0" marL="0" marR="0" rtl="0" algn="l">
                        <a:spcBef>
                          <a:spcPts val="0"/>
                        </a:spcBef>
                        <a:spcAft>
                          <a:spcPts val="0"/>
                        </a:spcAft>
                        <a:buNone/>
                      </a:pPr>
                      <a:r>
                        <a:rPr lang="en-US" sz="1600"/>
                        <a:t>Spectrum Southeast LLC</a:t>
                      </a:r>
                      <a:endParaRPr sz="1600"/>
                    </a:p>
                  </a:txBody>
                  <a:tcPr marT="45725" marB="45725" marR="91450" marL="91450" anchor="ctr"/>
                </a:tc>
                <a:tc>
                  <a:txBody>
                    <a:bodyPr/>
                    <a:lstStyle/>
                    <a:p>
                      <a:pPr indent="0" lvl="0" marL="0" marR="0" rtl="0" algn="l">
                        <a:spcBef>
                          <a:spcPts val="0"/>
                        </a:spcBef>
                        <a:spcAft>
                          <a:spcPts val="0"/>
                        </a:spcAft>
                        <a:buNone/>
                      </a:pPr>
                      <a:r>
                        <a:rPr lang="en-US" sz="1600"/>
                        <a:t>Fiber</a:t>
                      </a:r>
                      <a:endParaRPr/>
                    </a:p>
                  </a:txBody>
                  <a:tcPr marT="45725" marB="45725" marR="91450" marL="91450" anchor="ctr"/>
                </a:tc>
                <a:tc>
                  <a:txBody>
                    <a:bodyPr/>
                    <a:lstStyle/>
                    <a:p>
                      <a:pPr indent="0" lvl="0" marL="0" marR="0" rtl="0" algn="l">
                        <a:spcBef>
                          <a:spcPts val="0"/>
                        </a:spcBef>
                        <a:spcAft>
                          <a:spcPts val="0"/>
                        </a:spcAft>
                        <a:buNone/>
                      </a:pPr>
                      <a:r>
                        <a:rPr lang="en-US" sz="1600"/>
                        <a:t>182</a:t>
                      </a:r>
                      <a:endParaRPr/>
                    </a:p>
                  </a:txBody>
                  <a:tcPr marT="45725" marB="45725" marR="91450" marL="91450" anchor="ctr"/>
                </a:tc>
                <a:tc>
                  <a:txBody>
                    <a:bodyPr/>
                    <a:lstStyle/>
                    <a:p>
                      <a:pPr indent="0" lvl="0" marL="0" marR="0" rtl="0" algn="l">
                        <a:spcBef>
                          <a:spcPts val="0"/>
                        </a:spcBef>
                        <a:spcAft>
                          <a:spcPts val="0"/>
                        </a:spcAft>
                        <a:buNone/>
                      </a:pPr>
                      <a:r>
                        <a:rPr lang="en-US" sz="1800"/>
                        <a:t>$869,049.35</a:t>
                      </a:r>
                      <a:endParaRPr sz="1800"/>
                    </a:p>
                  </a:txBody>
                  <a:tcPr marT="9525" marB="0" marR="9525" marL="9525" anchor="ctr"/>
                </a:tc>
                <a:tc>
                  <a:txBody>
                    <a:bodyPr/>
                    <a:lstStyle/>
                    <a:p>
                      <a:pPr indent="0" lvl="0" marL="0" marR="0" rtl="0" algn="l">
                        <a:spcBef>
                          <a:spcPts val="0"/>
                        </a:spcBef>
                        <a:spcAft>
                          <a:spcPts val="0"/>
                        </a:spcAft>
                        <a:buNone/>
                      </a:pPr>
                      <a:r>
                        <a:rPr lang="en-US" sz="1800"/>
                        <a:t>$153,361.65</a:t>
                      </a:r>
                      <a:endParaRPr sz="1800"/>
                    </a:p>
                  </a:txBody>
                  <a:tcPr marT="45725" marB="45725" marR="91450" marL="91450" anchor="ctr"/>
                </a:tc>
              </a:tr>
            </a:tbl>
          </a:graphicData>
        </a:graphic>
      </p:graphicFrame>
      <p:sp>
        <p:nvSpPr>
          <p:cNvPr id="204" name="Google Shape;204;p10"/>
          <p:cNvSpPr txBox="1"/>
          <p:nvPr/>
        </p:nvSpPr>
        <p:spPr>
          <a:xfrm>
            <a:off x="838200" y="4121050"/>
            <a:ext cx="100467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Spectrum Southeast LLC - after GREAT Grant Agreement </a:t>
            </a:r>
            <a:endParaRPr/>
          </a:p>
        </p:txBody>
      </p:sp>
      <p:sp>
        <p:nvSpPr>
          <p:cNvPr id="210" name="Google Shape;21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16" name="Google Shape;216;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17" name="Google Shape;217;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18" name="Google Shape;218;p12"/>
          <p:cNvGrpSpPr/>
          <p:nvPr/>
        </p:nvGrpSpPr>
        <p:grpSpPr>
          <a:xfrm>
            <a:off x="312420" y="6323076"/>
            <a:ext cx="9723120" cy="245745"/>
            <a:chOff x="312420" y="6323076"/>
            <a:chExt cx="9723120" cy="245745"/>
          </a:xfrm>
        </p:grpSpPr>
        <p:sp>
          <p:nvSpPr>
            <p:cNvPr id="219" name="Google Shape;219;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0" name="Google Shape;220;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21" name="Google Shape;221;p12"/>
          <p:cNvGrpSpPr/>
          <p:nvPr/>
        </p:nvGrpSpPr>
        <p:grpSpPr>
          <a:xfrm>
            <a:off x="11879580" y="6323076"/>
            <a:ext cx="190500" cy="245745"/>
            <a:chOff x="11879580" y="6323076"/>
            <a:chExt cx="190500" cy="245745"/>
          </a:xfrm>
        </p:grpSpPr>
        <p:sp>
          <p:nvSpPr>
            <p:cNvPr id="222" name="Google Shape;222;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3" name="Google Shape;223;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5e0fdced6e_0_8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0" name="Google Shape;230;g25e0fdced6e_0_8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1" name="Google Shape;231;g25e0fdced6e_0_82"/>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5e0fdced6e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8" name="Google Shape;238;g25e0fdced6e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9" name="Google Shape;239;g25e0fdced6e_0_0"/>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Haywood </a:t>
            </a:r>
            <a:r>
              <a:rPr lang="en-US" sz="4100">
                <a:solidFill>
                  <a:schemeClr val="dk1"/>
                </a:solidFill>
                <a:latin typeface="Calibri"/>
                <a:ea typeface="Calibri"/>
                <a:cs typeface="Calibri"/>
                <a:sym typeface="Calibri"/>
              </a:rPr>
              <a:t>County ARPA LFRF</a:t>
            </a:r>
            <a:endParaRPr/>
          </a:p>
        </p:txBody>
      </p:sp>
      <p:sp>
        <p:nvSpPr>
          <p:cNvPr id="245" name="Google Shape;245;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County Match is 35% of the Grant request so for a $4 Million grant its $1.4 Million.</a:t>
            </a:r>
            <a:endParaRPr sz="2000">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46" name="Google Shape;246;p14"/>
          <p:cNvGraphicFramePr/>
          <p:nvPr/>
        </p:nvGraphicFramePr>
        <p:xfrm>
          <a:off x="5445457" y="2928081"/>
          <a:ext cx="3000000" cy="3000000"/>
        </p:xfrm>
        <a:graphic>
          <a:graphicData uri="http://schemas.openxmlformats.org/drawingml/2006/table">
            <a:tbl>
              <a:tblPr>
                <a:noFill/>
                <a:tableStyleId>{171B4E19-1CAF-49FD-8FDE-958AF54594BD}</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u="none" strike="noStrike"/>
                        <a:t>H</a:t>
                      </a:r>
                      <a:r>
                        <a:rPr lang="en-US" sz="2900"/>
                        <a:t>aywood</a:t>
                      </a:r>
                      <a:endParaRPr sz="2900"/>
                    </a:p>
                    <a:p>
                      <a:pPr indent="0" lvl="0" marL="0" marR="0" rtl="0" algn="l">
                        <a:spcBef>
                          <a:spcPts val="0"/>
                        </a:spcBef>
                        <a:spcAft>
                          <a:spcPts val="0"/>
                        </a:spcAft>
                        <a:buNone/>
                      </a:pPr>
                      <a:r>
                        <a:rPr lang="en-US" sz="2900" u="none" strike="noStrike"/>
                        <a:t>County </a:t>
                      </a:r>
                      <a:endParaRPr b="0"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r">
                        <a:spcBef>
                          <a:spcPts val="0"/>
                        </a:spcBef>
                        <a:spcAft>
                          <a:spcPts val="0"/>
                        </a:spcAft>
                        <a:buNone/>
                      </a:pPr>
                      <a:r>
                        <a:rPr lang="en-US" sz="2800"/>
                        <a:t>$12,104,347.00</a:t>
                      </a:r>
                      <a:endParaRPr b="0" i="0" sz="2800" u="none" strike="noStrike">
                        <a:solidFill>
                          <a:srgbClr val="000000"/>
                        </a:solidFill>
                        <a:latin typeface="Helvetica Neue"/>
                        <a:ea typeface="Helvetica Neue"/>
                        <a:cs typeface="Helvetica Neue"/>
                        <a:sym typeface="Helvetica Neue"/>
                      </a:endParaRPr>
                    </a:p>
                  </a:txBody>
                  <a:tcPr marT="9525" marB="0" marR="9525" marL="95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g29ebcdcbc43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g29ebcdcbc43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g29ebcdcbc43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Haywood</a:t>
            </a:r>
            <a:r>
              <a:rPr lang="en-US" sz="4100">
                <a:solidFill>
                  <a:schemeClr val="lt1"/>
                </a:solidFill>
              </a:rPr>
              <a:t>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54" name="Google Shape;254;g29ebcdcbc43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55" name="Google Shape;255;g29ebcdcbc43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56" name="Google Shape;256;g29ebcdcbc43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62" name="Google Shape;26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endParaRPr/>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txBox="1"/>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Haywood</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 </a:t>
            </a:r>
            <a:r>
              <a:rPr b="1" lang="en-US" sz="2200">
                <a:solidFill>
                  <a:schemeClr val="dk1"/>
                </a:solidFill>
                <a:latin typeface="Calibri"/>
                <a:ea typeface="Calibri"/>
                <a:cs typeface="Calibri"/>
                <a:sym typeface="Calibri"/>
              </a:rPr>
              <a:t>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27</a:t>
            </a:r>
            <a:r>
              <a:rPr b="1" i="0" lang="en-US" sz="2200" u="none" cap="none" strike="noStrike">
                <a:solidFill>
                  <a:schemeClr val="dk1"/>
                </a:solidFill>
                <a:latin typeface="Calibri"/>
                <a:ea typeface="Calibri"/>
                <a:cs typeface="Calibri"/>
                <a:sym typeface="Calibri"/>
              </a:rPr>
              <a:t>/23</a:t>
            </a:r>
            <a:endParaRPr/>
          </a:p>
          <a:p>
            <a:pPr indent="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109" name="Google Shape;109;p1"/>
          <p:cNvPicPr preferRelativeResize="0"/>
          <p:nvPr/>
        </p:nvPicPr>
        <p:blipFill>
          <a:blip r:embed="rId3">
            <a:alphaModFix/>
          </a:blip>
          <a:stretch>
            <a:fillRect/>
          </a:stretch>
        </p:blipFill>
        <p:spPr>
          <a:xfrm>
            <a:off x="6250000" y="1745075"/>
            <a:ext cx="4648050" cy="4648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6" name="Shape 266"/>
        <p:cNvGrpSpPr/>
        <p:nvPr/>
      </p:nvGrpSpPr>
      <p:grpSpPr>
        <a:xfrm>
          <a:off x="0" y="0"/>
          <a:ext cx="0" cy="0"/>
          <a:chOff x="0" y="0"/>
          <a:chExt cx="0" cy="0"/>
        </a:xfrm>
      </p:grpSpPr>
      <p:sp>
        <p:nvSpPr>
          <p:cNvPr id="267" name="Google Shape;267;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68" name="Google Shape;268;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69" name="Google Shape;269;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67"/>
                                        </p:tgtEl>
                                        <p:attrNameLst>
                                          <p:attrName>style.visibility</p:attrName>
                                        </p:attrNameLst>
                                      </p:cBhvr>
                                      <p:to>
                                        <p:strVal val="visible"/>
                                      </p:to>
                                    </p:set>
                                    <p:animEffect filter="fade" transition="in">
                                      <p:cBhvr>
                                        <p:cTn dur="4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16" name="Google Shape;116;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17" name="Google Shape;117;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18" name="Google Shape;118;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 name="Google Shape;119;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26" name="Google Shape;126;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27" name="Google Shape;127;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Haywood County </a:t>
            </a:r>
            <a:endParaRPr/>
          </a:p>
        </p:txBody>
      </p:sp>
      <p:sp>
        <p:nvSpPr>
          <p:cNvPr id="134" name="Google Shape;13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0" name="Google Shape;140;p5"/>
          <p:cNvPicPr preferRelativeResize="0"/>
          <p:nvPr/>
        </p:nvPicPr>
        <p:blipFill rotWithShape="1">
          <a:blip r:embed="rId4">
            <a:alphaModFix/>
          </a:blip>
          <a:srcRect b="0" l="695" r="0" t="1166"/>
          <a:stretch/>
        </p:blipFill>
        <p:spPr>
          <a:xfrm>
            <a:off x="1241850" y="324375"/>
            <a:ext cx="8165074" cy="6342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214acf89b_0_9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Digital Inclusion Profile</a:t>
            </a:r>
            <a:br>
              <a:rPr lang="en-US"/>
            </a:br>
            <a:r>
              <a:rPr lang="en-US"/>
              <a:t>Haywood County</a:t>
            </a:r>
            <a:endParaRPr/>
          </a:p>
        </p:txBody>
      </p:sp>
      <p:sp>
        <p:nvSpPr>
          <p:cNvPr id="147" name="Google Shape;147;g26214acf89b_0_92"/>
          <p:cNvSpPr txBox="1"/>
          <p:nvPr/>
        </p:nvSpPr>
        <p:spPr>
          <a:xfrm>
            <a:off x="448475" y="3279500"/>
            <a:ext cx="53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8" name="Google Shape;148;g26214acf89b_0_92"/>
          <p:cNvSpPr txBox="1"/>
          <p:nvPr/>
        </p:nvSpPr>
        <p:spPr>
          <a:xfrm>
            <a:off x="624000" y="1952800"/>
            <a:ext cx="3655200" cy="255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latin typeface="Calibri"/>
                <a:ea typeface="Calibri"/>
                <a:cs typeface="Calibri"/>
                <a:sym typeface="Calibri"/>
              </a:rPr>
              <a:t>In order to help counties and local organizations, the NCDIT is providing Digital Inclusion Profiles (created by Roberto Gallardo, Ph.D.).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100" u="sng">
                <a:solidFill>
                  <a:schemeClr val="hlink"/>
                </a:solidFill>
                <a:latin typeface="Calibri"/>
                <a:ea typeface="Calibri"/>
                <a:cs typeface="Calibri"/>
                <a:sym typeface="Calibri"/>
                <a:hlinkClick r:id="rId3"/>
              </a:rPr>
              <a:t>https://www.ncbroadband.gov/digitalequity</a:t>
            </a:r>
            <a:endParaRPr sz="2100">
              <a:solidFill>
                <a:schemeClr val="dk1"/>
              </a:solidFill>
              <a:latin typeface="Calibri"/>
              <a:ea typeface="Calibri"/>
              <a:cs typeface="Calibri"/>
              <a:sym typeface="Calibri"/>
            </a:endParaRPr>
          </a:p>
        </p:txBody>
      </p:sp>
      <p:pic>
        <p:nvPicPr>
          <p:cNvPr id="149" name="Google Shape;149;g26214acf89b_0_92"/>
          <p:cNvPicPr preferRelativeResize="0"/>
          <p:nvPr/>
        </p:nvPicPr>
        <p:blipFill rotWithShape="1">
          <a:blip r:embed="rId4">
            <a:alphaModFix/>
          </a:blip>
          <a:srcRect b="11477" l="53263" r="9525" t="23494"/>
          <a:stretch/>
        </p:blipFill>
        <p:spPr>
          <a:xfrm>
            <a:off x="5587300" y="984750"/>
            <a:ext cx="4918533" cy="2824475"/>
          </a:xfrm>
          <a:prstGeom prst="rect">
            <a:avLst/>
          </a:prstGeom>
          <a:noFill/>
          <a:ln>
            <a:noFill/>
          </a:ln>
        </p:spPr>
      </p:pic>
      <p:pic>
        <p:nvPicPr>
          <p:cNvPr id="150" name="Google Shape;150;g26214acf89b_0_92"/>
          <p:cNvPicPr preferRelativeResize="0"/>
          <p:nvPr/>
        </p:nvPicPr>
        <p:blipFill rotWithShape="1">
          <a:blip r:embed="rId5">
            <a:alphaModFix/>
          </a:blip>
          <a:srcRect b="11112" l="53384" r="10140" t="23863"/>
          <a:stretch/>
        </p:blipFill>
        <p:spPr>
          <a:xfrm>
            <a:off x="5579425" y="3804200"/>
            <a:ext cx="4821151" cy="282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sp>
        <p:nvSpPr>
          <p:cNvPr id="155" name="Google Shape;155;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56" name="Google Shape;156;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57" name="Google Shape;157;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59" name="Google Shape;159;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66" name="Google Shape;166;p7"/>
          <p:cNvGrpSpPr/>
          <p:nvPr/>
        </p:nvGrpSpPr>
        <p:grpSpPr>
          <a:xfrm>
            <a:off x="2043944" y="2087236"/>
            <a:ext cx="8240284" cy="3038067"/>
            <a:chOff x="11944" y="1367571"/>
            <a:chExt cx="8240284" cy="3038066"/>
          </a:xfrm>
        </p:grpSpPr>
        <p:sp>
          <p:nvSpPr>
            <p:cNvPr id="167" name="Google Shape;167;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70" name="Google Shape;170;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74" name="Google Shape;174;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78" name="Google Shape;178;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