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Montserrat"/>
      <p:regular r:id="rId26"/>
      <p:bold r:id="rId27"/>
      <p:italic r:id="rId28"/>
      <p:bold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HXjiXG5Q3tUi4PhM9hlJW8hbv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A6F90E-FBAA-4AA4-9A0C-DFDC205F3C5D}">
  <a:tblStyle styleId="{CEA6F90E-FBAA-4AA4-9A0C-DFDC205F3C5D}" styleName="Table_0">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FFFFF">
              <a:alpha val="0"/>
            </a:srgbClr>
          </a:solidFill>
        </a:fill>
      </a:tcStyle>
    </a:wholeTbl>
    <a:band1H>
      <a:tcTxStyle/>
      <a:tcStyle>
        <a:fill>
          <a:solidFill>
            <a:schemeClr val="accent3">
              <a:alpha val="20000"/>
            </a:schemeClr>
          </a:solidFill>
        </a:fill>
      </a:tcStyle>
    </a:band1H>
    <a:band2H>
      <a:tcTxStyle/>
    </a:band2H>
    <a:band1V>
      <a:tcTxStyle/>
      <a:tcStyle>
        <a:fill>
          <a:solidFill>
            <a:schemeClr val="accent3">
              <a:alpha val="20000"/>
            </a:schemeClr>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3"/>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4A249F58-1DC8-4979-BE37-06BE077BC64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slide" Target="slides/slide19.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5.xml"/><Relationship Id="rId33" Type="http://schemas.openxmlformats.org/officeDocument/2006/relationships/font" Target="fonts/HelveticaNeue-boldItalic.fntdata"/><Relationship Id="rId10" Type="http://schemas.openxmlformats.org/officeDocument/2006/relationships/slide" Target="slides/slide4.xml"/><Relationship Id="rId32" Type="http://schemas.openxmlformats.org/officeDocument/2006/relationships/font" Target="fonts/HelveticaNeue-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9eea68ecea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9eea68ece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3" name="Google Shape;2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e15e7251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e15e7251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25e15e7251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e15e72514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e15e72514_0_2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25e15e72514_0_2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9dceea73a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29dceea73a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ncbroadband.gov/funding-programs/great-grant-federal/great-grant-2021-2022/2022-great-grant-applic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home.treasury.gov/policy-issues/coronavirus/assistance-for-state-local-and-tribal-government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ncbroadband.gov/documents/bead-5-year-plan-final/download?attachment" TargetMode="External"/><Relationship Id="rId4" Type="http://schemas.openxmlformats.org/officeDocument/2006/relationships/hyperlink" Target="https://www.ncbroadband.gov/documents/bead-volume-1-draft-initial-proposal/download?attachment" TargetMode="External"/><Relationship Id="rId5" Type="http://schemas.openxmlformats.org/officeDocument/2006/relationships/hyperlink" Target="https://www.ncbroadband.gov/documents/bead-volume-2-draft-initial-proposal/download?attachment" TargetMode="External"/><Relationship Id="rId6" Type="http://schemas.openxmlformats.org/officeDocument/2006/relationships/hyperlink" Target="https://www.ncbroadband.gov/documents/workforce-development-draft-plan/download?attachm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nconemap.gov/pages/broadband"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fcc.gov/auction/90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g29eea68ecea_0_6"/>
          <p:cNvPicPr preferRelativeResize="0"/>
          <p:nvPr/>
        </p:nvPicPr>
        <p:blipFill rotWithShape="1">
          <a:blip r:embed="rId3">
            <a:alphaModFix/>
          </a:blip>
          <a:srcRect b="0" l="0" r="0" t="0"/>
          <a:stretch/>
        </p:blipFill>
        <p:spPr>
          <a:xfrm>
            <a:off x="1303507" y="1721795"/>
            <a:ext cx="9753600" cy="3152775"/>
          </a:xfrm>
          <a:prstGeom prst="rect">
            <a:avLst/>
          </a:prstGeom>
          <a:noFill/>
          <a:ln>
            <a:noFill/>
          </a:ln>
        </p:spPr>
      </p:pic>
      <p:pic>
        <p:nvPicPr>
          <p:cNvPr id="101" name="Google Shape;101;g29eea68ecea_0_6"/>
          <p:cNvPicPr preferRelativeResize="0"/>
          <p:nvPr/>
        </p:nvPicPr>
        <p:blipFill rotWithShape="1">
          <a:blip r:embed="rId4">
            <a:alphaModFix/>
          </a:blip>
          <a:srcRect b="0" l="0" r="0" t="0"/>
          <a:stretch/>
        </p:blipFill>
        <p:spPr>
          <a:xfrm>
            <a:off x="7679987" y="5584993"/>
            <a:ext cx="441960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RDOF Questions	</a:t>
            </a:r>
            <a:endParaRPr/>
          </a:p>
        </p:txBody>
      </p:sp>
      <p:sp>
        <p:nvSpPr>
          <p:cNvPr id="186" name="Google Shape;186;p9"/>
          <p:cNvSpPr txBox="1"/>
          <p:nvPr>
            <p:ph idx="1" type="body"/>
          </p:nvPr>
        </p:nvSpPr>
        <p:spPr>
          <a:xfrm>
            <a:off x="838200" y="1825625"/>
            <a:ext cx="10883900" cy="46672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Strategy-</a:t>
            </a:r>
            <a:r>
              <a:rPr lang="en-US"/>
              <a:t>invite these three providers to present to the commissioners?</a:t>
            </a:r>
            <a:endParaRPr/>
          </a:p>
          <a:p>
            <a:pPr indent="0" lvl="0" marL="0" rtl="0" algn="l">
              <a:lnSpc>
                <a:spcPct val="90000"/>
              </a:lnSpc>
              <a:spcBef>
                <a:spcPts val="1000"/>
              </a:spcBef>
              <a:spcAft>
                <a:spcPts val="0"/>
              </a:spcAft>
              <a:buClr>
                <a:schemeClr val="dk1"/>
              </a:buClr>
              <a:buSzPts val="2800"/>
              <a:buNone/>
            </a:pPr>
            <a:r>
              <a:t/>
            </a:r>
            <a:endParaRPr b="1"/>
          </a:p>
          <a:p>
            <a:pPr indent="-228600" lvl="0" marL="228600" rtl="0" algn="l">
              <a:lnSpc>
                <a:spcPct val="90000"/>
              </a:lnSpc>
              <a:spcBef>
                <a:spcPts val="1000"/>
              </a:spcBef>
              <a:spcAft>
                <a:spcPts val="0"/>
              </a:spcAft>
              <a:buClr>
                <a:schemeClr val="dk1"/>
              </a:buClr>
              <a:buSzPts val="2800"/>
              <a:buChar char="•"/>
            </a:pPr>
            <a:r>
              <a:rPr b="1" lang="en-US"/>
              <a:t>For all companies:</a:t>
            </a:r>
            <a:endParaRPr/>
          </a:p>
          <a:p>
            <a:pPr indent="-228600" lvl="1" marL="685800" rtl="0" algn="l">
              <a:lnSpc>
                <a:spcPct val="90000"/>
              </a:lnSpc>
              <a:spcBef>
                <a:spcPts val="500"/>
              </a:spcBef>
              <a:spcAft>
                <a:spcPts val="0"/>
              </a:spcAft>
              <a:buClr>
                <a:schemeClr val="dk1"/>
              </a:buClr>
              <a:buSzPts val="2400"/>
              <a:buChar char="•"/>
            </a:pPr>
            <a:r>
              <a:rPr lang="en-US"/>
              <a:t>How are you progressing according to your deployment timeline?</a:t>
            </a:r>
            <a:endParaRPr/>
          </a:p>
          <a:p>
            <a:pPr indent="-228600" lvl="1" marL="685800" rtl="0" algn="l">
              <a:lnSpc>
                <a:spcPct val="90000"/>
              </a:lnSpc>
              <a:spcBef>
                <a:spcPts val="500"/>
              </a:spcBef>
              <a:spcAft>
                <a:spcPts val="0"/>
              </a:spcAft>
              <a:buClr>
                <a:schemeClr val="dk1"/>
              </a:buClr>
              <a:buSzPts val="2400"/>
              <a:buChar char="•"/>
            </a:pPr>
            <a:r>
              <a:rPr lang="en-US"/>
              <a:t>Can you share the FCC progress reports for Graham County?</a:t>
            </a:r>
            <a:endParaRPr/>
          </a:p>
          <a:p>
            <a:pPr indent="-228600" lvl="1" marL="685800" rtl="0" algn="l">
              <a:lnSpc>
                <a:spcPct val="90000"/>
              </a:lnSpc>
              <a:spcBef>
                <a:spcPts val="500"/>
              </a:spcBef>
              <a:spcAft>
                <a:spcPts val="0"/>
              </a:spcAft>
              <a:buClr>
                <a:schemeClr val="dk1"/>
              </a:buClr>
              <a:buSzPts val="2400"/>
              <a:buChar char="•"/>
            </a:pPr>
            <a:r>
              <a:rPr lang="en-US"/>
              <a:t>Do you have any other plans for service deployment in Graham County?</a:t>
            </a:r>
            <a:endParaRPr/>
          </a:p>
          <a:p>
            <a:pPr indent="-228600" lvl="1" marL="685800" rtl="0" algn="l">
              <a:lnSpc>
                <a:spcPct val="90000"/>
              </a:lnSpc>
              <a:spcBef>
                <a:spcPts val="500"/>
              </a:spcBef>
              <a:spcAft>
                <a:spcPts val="0"/>
              </a:spcAft>
              <a:buClr>
                <a:schemeClr val="dk1"/>
              </a:buClr>
              <a:buSzPts val="2400"/>
              <a:buChar char="•"/>
            </a:pPr>
            <a:r>
              <a:rPr lang="en-US"/>
              <a:t>Will you offer a low-income plan?</a:t>
            </a:r>
            <a:endParaRPr/>
          </a:p>
          <a:p>
            <a:pPr indent="-228600" lvl="1" marL="685800" rtl="0" algn="l">
              <a:lnSpc>
                <a:spcPct val="90000"/>
              </a:lnSpc>
              <a:spcBef>
                <a:spcPts val="500"/>
              </a:spcBef>
              <a:spcAft>
                <a:spcPts val="0"/>
              </a:spcAft>
              <a:buClr>
                <a:schemeClr val="dk1"/>
              </a:buClr>
              <a:buSzPts val="2400"/>
              <a:buChar char="•"/>
            </a:pPr>
            <a:r>
              <a:rPr lang="en-US"/>
              <a:t>Will you offer subsidy for devices?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Existing Awards-GREAT Grant </a:t>
            </a:r>
            <a:endParaRPr/>
          </a:p>
        </p:txBody>
      </p:sp>
      <p:graphicFrame>
        <p:nvGraphicFramePr>
          <p:cNvPr id="192" name="Google Shape;192;p10"/>
          <p:cNvGraphicFramePr/>
          <p:nvPr/>
        </p:nvGraphicFramePr>
        <p:xfrm>
          <a:off x="838200" y="1825625"/>
          <a:ext cx="3000000" cy="3000000"/>
        </p:xfrm>
        <a:graphic>
          <a:graphicData uri="http://schemas.openxmlformats.org/drawingml/2006/table">
            <a:tbl>
              <a:tblPr bandRow="1" firstRow="1">
                <a:noFill/>
                <a:tableStyleId>{4A249F58-1DC8-4979-BE37-06BE077BC64E}</a:tableStyleId>
              </a:tblPr>
              <a:tblGrid>
                <a:gridCol w="2270000"/>
                <a:gridCol w="1709400"/>
                <a:gridCol w="1989700"/>
                <a:gridCol w="1989700"/>
                <a:gridCol w="1989700"/>
              </a:tblGrid>
              <a:tr h="914400">
                <a:tc>
                  <a:txBody>
                    <a:bodyPr/>
                    <a:lstStyle/>
                    <a:p>
                      <a:pPr indent="0" lvl="0" marL="0" marR="0" rtl="0" algn="l">
                        <a:spcBef>
                          <a:spcPts val="0"/>
                        </a:spcBef>
                        <a:spcAft>
                          <a:spcPts val="0"/>
                        </a:spcAft>
                        <a:buNone/>
                      </a:pPr>
                      <a:r>
                        <a:rPr lang="en-US" sz="1800" u="none" cap="none" strike="noStrike"/>
                        <a:t>Provider </a:t>
                      </a:r>
                      <a:endParaRPr/>
                    </a:p>
                  </a:txBody>
                  <a:tcPr marT="45725" marB="45725" marR="91450" marL="91450"/>
                </a:tc>
                <a:tc>
                  <a:txBody>
                    <a:bodyPr/>
                    <a:lstStyle/>
                    <a:p>
                      <a:pPr indent="0" lvl="0" marL="0" marR="0" rtl="0" algn="l">
                        <a:spcBef>
                          <a:spcPts val="0"/>
                        </a:spcBef>
                        <a:spcAft>
                          <a:spcPts val="0"/>
                        </a:spcAft>
                        <a:buNone/>
                      </a:pPr>
                      <a:r>
                        <a:rPr lang="en-US" sz="1800"/>
                        <a:t>Last Mile Technology </a:t>
                      </a:r>
                      <a:endParaRPr/>
                    </a:p>
                  </a:txBody>
                  <a:tcPr marT="45725" marB="45725" marR="91450" marL="91450"/>
                </a:tc>
                <a:tc>
                  <a:txBody>
                    <a:bodyPr/>
                    <a:lstStyle/>
                    <a:p>
                      <a:pPr indent="0" lvl="0" marL="0" marR="0" rtl="0" algn="l">
                        <a:spcBef>
                          <a:spcPts val="0"/>
                        </a:spcBef>
                        <a:spcAft>
                          <a:spcPts val="0"/>
                        </a:spcAft>
                        <a:buNone/>
                      </a:pPr>
                      <a:r>
                        <a:rPr lang="en-US" sz="1800"/>
                        <a:t>Residential Locations </a:t>
                      </a:r>
                      <a:endParaRPr/>
                    </a:p>
                  </a:txBody>
                  <a:tcPr marT="45725" marB="45725" marR="91450" marL="91450"/>
                </a:tc>
                <a:tc>
                  <a:txBody>
                    <a:bodyPr/>
                    <a:lstStyle/>
                    <a:p>
                      <a:pPr indent="0" lvl="0" marL="0" marR="0" rtl="0" algn="l">
                        <a:spcBef>
                          <a:spcPts val="0"/>
                        </a:spcBef>
                        <a:spcAft>
                          <a:spcPts val="0"/>
                        </a:spcAft>
                        <a:buNone/>
                      </a:pPr>
                      <a:r>
                        <a:rPr lang="en-US" sz="1800"/>
                        <a:t>Grant Amount</a:t>
                      </a:r>
                      <a:endParaRPr/>
                    </a:p>
                  </a:txBody>
                  <a:tcPr marT="45725" marB="45725" marR="91450" marL="91450"/>
                </a:tc>
                <a:tc>
                  <a:txBody>
                    <a:bodyPr/>
                    <a:lstStyle/>
                    <a:p>
                      <a:pPr indent="0" lvl="0" marL="0" marR="0" rtl="0" algn="l">
                        <a:spcBef>
                          <a:spcPts val="0"/>
                        </a:spcBef>
                        <a:spcAft>
                          <a:spcPts val="0"/>
                        </a:spcAft>
                        <a:buNone/>
                      </a:pPr>
                      <a:r>
                        <a:rPr lang="en-US" sz="1800"/>
                        <a:t>Service Provider Match</a:t>
                      </a:r>
                      <a:endParaRPr/>
                    </a:p>
                  </a:txBody>
                  <a:tcPr marT="45725" marB="45725" marR="91450" marL="91450"/>
                </a:tc>
              </a:tr>
              <a:tr h="370850">
                <a:tc>
                  <a:txBody>
                    <a:bodyPr/>
                    <a:lstStyle/>
                    <a:p>
                      <a:pPr indent="0" lvl="0" marL="0" marR="0" rtl="0" algn="l">
                        <a:spcBef>
                          <a:spcPts val="0"/>
                        </a:spcBef>
                        <a:spcAft>
                          <a:spcPts val="0"/>
                        </a:spcAft>
                        <a:buNone/>
                      </a:pPr>
                      <a:r>
                        <a:rPr lang="en-US" sz="1800"/>
                        <a:t>Zitel LLC</a:t>
                      </a:r>
                      <a:endParaRPr sz="1800"/>
                    </a:p>
                  </a:txBody>
                  <a:tcPr marT="45725" marB="45725" marR="91450" marL="91450" anchor="ctr">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Fiber</a:t>
                      </a:r>
                      <a:endParaRPr sz="1800"/>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897</a:t>
                      </a:r>
                      <a:endParaRPr sz="1800"/>
                    </a:p>
                  </a:txBody>
                  <a:tcPr marT="45725" marB="45725" marR="91450" marL="91450" anchor="ctr">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$2,663,954.55</a:t>
                      </a:r>
                      <a:endParaRPr sz="1800"/>
                    </a:p>
                  </a:txBody>
                  <a:tcPr marT="9525" marB="0" marR="9525" marL="9525" anchor="ctr">
                    <a:lnB cap="flat" cmpd="sng" w="9525">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$470,109.63</a:t>
                      </a:r>
                      <a:endParaRPr sz="1800"/>
                    </a:p>
                  </a:txBody>
                  <a:tcPr marT="45725" marB="45725" marR="91450" marL="91450" anchor="ctr">
                    <a:lnB cap="flat" cmpd="sng" w="9525">
                      <a:solidFill>
                        <a:schemeClr val="lt1"/>
                      </a:solidFill>
                      <a:prstDash val="solid"/>
                      <a:round/>
                      <a:headEnd len="sm" w="sm" type="none"/>
                      <a:tailEnd len="sm" w="sm" type="none"/>
                    </a:lnB>
                  </a:tcPr>
                </a:tc>
              </a:tr>
              <a:tr h="370850">
                <a:tc>
                  <a:txBody>
                    <a:bodyPr/>
                    <a:lstStyle/>
                    <a:p>
                      <a:pPr indent="0" lvl="0" marL="0" rtl="0" algn="l">
                        <a:spcBef>
                          <a:spcPts val="0"/>
                        </a:spcBef>
                        <a:spcAft>
                          <a:spcPts val="0"/>
                        </a:spcAft>
                        <a:buNone/>
                      </a:pPr>
                      <a:r>
                        <a:rPr lang="en-US" sz="1800"/>
                        <a:t>Zito West Holding, LLC</a:t>
                      </a:r>
                      <a:endParaRPr sz="18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c>
                  <a:txBody>
                    <a:bodyPr/>
                    <a:lstStyle/>
                    <a:p>
                      <a:pPr indent="0" lvl="0" marL="0" marR="0" rtl="0" algn="l">
                        <a:spcBef>
                          <a:spcPts val="0"/>
                        </a:spcBef>
                        <a:spcAft>
                          <a:spcPts val="0"/>
                        </a:spcAft>
                        <a:buNone/>
                      </a:pPr>
                      <a:r>
                        <a:rPr lang="en-US" sz="1800"/>
                        <a:t>Fiber</a:t>
                      </a:r>
                      <a:endParaRPr sz="1800"/>
                    </a:p>
                  </a:txBody>
                  <a:tcPr marT="45725" marB="45725" marR="91450" marL="91450" anchor="ctr">
                    <a:lnL cap="flat" cmpd="sng" w="9525">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217</a:t>
                      </a:r>
                      <a:endParaRPr sz="1800"/>
                    </a:p>
                  </a:txBody>
                  <a:tcPr marT="45725" marB="45725" marR="91450" marL="91450" anchor="ctr">
                    <a:lnL cap="flat" cmpd="sng" w="127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800"/>
                        <a:t>$619,916.65</a:t>
                      </a:r>
                      <a:endParaRPr sz="18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c>
                  <a:txBody>
                    <a:bodyPr/>
                    <a:lstStyle/>
                    <a:p>
                      <a:pPr indent="0" lvl="0" marL="0" rtl="0" algn="l">
                        <a:spcBef>
                          <a:spcPts val="0"/>
                        </a:spcBef>
                        <a:spcAft>
                          <a:spcPts val="0"/>
                        </a:spcAft>
                        <a:buNone/>
                      </a:pPr>
                      <a:r>
                        <a:rPr lang="en-US" sz="1800"/>
                        <a:t>$109,397.06</a:t>
                      </a:r>
                      <a:endParaRPr sz="18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9E1F2"/>
                    </a:solidFill>
                  </a:tcPr>
                </a:tc>
              </a:tr>
            </a:tbl>
          </a:graphicData>
        </a:graphic>
      </p:graphicFrame>
      <p:sp>
        <p:nvSpPr>
          <p:cNvPr id="193" name="Google Shape;193;p10"/>
          <p:cNvSpPr txBox="1"/>
          <p:nvPr/>
        </p:nvSpPr>
        <p:spPr>
          <a:xfrm>
            <a:off x="880400" y="4231150"/>
            <a:ext cx="9906300" cy="1754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Construction period cannot last more than 2 years after contract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100Mbps download and 100Mbps upload speeds to every location</a:t>
            </a:r>
            <a:endParaRPr/>
          </a:p>
          <a:p>
            <a:pPr indent="-285750" lvl="0" marL="285750" rtl="0" algn="l">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Service must be available to all locations two years after the contract agreement is signed.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State requires a construction timeline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Agreement with the State expires in 5 years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u="sng">
                <a:solidFill>
                  <a:schemeClr val="hlink"/>
                </a:solidFill>
                <a:latin typeface="Calibri"/>
                <a:ea typeface="Calibri"/>
                <a:cs typeface="Calibri"/>
                <a:sym typeface="Calibri"/>
                <a:hlinkClick r:id="rId3"/>
              </a:rPr>
              <a:t>Link to GREAT Grant Award Site</a:t>
            </a:r>
            <a:endParaRPr/>
          </a:p>
        </p:txBody>
      </p:sp>
      <p:sp>
        <p:nvSpPr>
          <p:cNvPr id="194" name="Google Shape;194;p10"/>
          <p:cNvSpPr txBox="1"/>
          <p:nvPr/>
        </p:nvSpPr>
        <p:spPr>
          <a:xfrm>
            <a:off x="838200" y="3625200"/>
            <a:ext cx="59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*Contingent awards are subject to change, contracts are not yet signed</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Questions for Zitel LLC - after GREAT Grant Agreement </a:t>
            </a:r>
            <a:endParaRPr/>
          </a:p>
        </p:txBody>
      </p:sp>
      <p:sp>
        <p:nvSpPr>
          <p:cNvPr id="200" name="Google Shape;20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Can you share the construction timeline you provided to the State?</a:t>
            </a:r>
            <a:endParaRPr/>
          </a:p>
          <a:p>
            <a:pPr indent="-228600" lvl="0" marL="228600" rtl="0" algn="l">
              <a:lnSpc>
                <a:spcPct val="90000"/>
              </a:lnSpc>
              <a:spcBef>
                <a:spcPts val="1000"/>
              </a:spcBef>
              <a:spcAft>
                <a:spcPts val="0"/>
              </a:spcAft>
              <a:buClr>
                <a:schemeClr val="dk1"/>
              </a:buClr>
              <a:buSzPts val="2800"/>
              <a:buChar char="•"/>
            </a:pPr>
            <a:r>
              <a:rPr lang="en-US"/>
              <a:t>What locations will be served when?</a:t>
            </a:r>
            <a:endParaRPr/>
          </a:p>
          <a:p>
            <a:pPr indent="-228600" lvl="0" marL="228600" rtl="0" algn="l">
              <a:lnSpc>
                <a:spcPct val="90000"/>
              </a:lnSpc>
              <a:spcBef>
                <a:spcPts val="1000"/>
              </a:spcBef>
              <a:spcAft>
                <a:spcPts val="0"/>
              </a:spcAft>
              <a:buClr>
                <a:schemeClr val="dk1"/>
              </a:buClr>
              <a:buSzPts val="2800"/>
              <a:buChar char="•"/>
            </a:pPr>
            <a:r>
              <a:rPr lang="en-US"/>
              <a:t>Can the County assist you in anyway?</a:t>
            </a:r>
            <a:endParaRPr/>
          </a:p>
          <a:p>
            <a:pPr indent="-228600" lvl="1" marL="685800" rtl="0" algn="l">
              <a:lnSpc>
                <a:spcPct val="90000"/>
              </a:lnSpc>
              <a:spcBef>
                <a:spcPts val="500"/>
              </a:spcBef>
              <a:spcAft>
                <a:spcPts val="0"/>
              </a:spcAft>
              <a:buClr>
                <a:schemeClr val="dk1"/>
              </a:buClr>
              <a:buSzPts val="2400"/>
              <a:buChar char="•"/>
            </a:pPr>
            <a:r>
              <a:rPr lang="en-US"/>
              <a:t>Land for equipment storage?</a:t>
            </a:r>
            <a:endParaRPr/>
          </a:p>
          <a:p>
            <a:pPr indent="-228600" lvl="1" marL="685800" rtl="0" algn="l">
              <a:lnSpc>
                <a:spcPct val="90000"/>
              </a:lnSpc>
              <a:spcBef>
                <a:spcPts val="500"/>
              </a:spcBef>
              <a:spcAft>
                <a:spcPts val="0"/>
              </a:spcAft>
              <a:buClr>
                <a:schemeClr val="dk1"/>
              </a:buClr>
              <a:buSzPts val="2400"/>
              <a:buChar char="•"/>
            </a:pPr>
            <a:r>
              <a:rPr lang="en-US"/>
              <a:t>One point of contact for permitting, etc.?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838200" y="264606"/>
            <a:ext cx="10515600" cy="690574"/>
          </a:xfrm>
          <a:prstGeom prst="rect">
            <a:avLst/>
          </a:prstGeom>
          <a:noFill/>
          <a:ln>
            <a:noFill/>
          </a:ln>
        </p:spPr>
        <p:txBody>
          <a:bodyPr anchorCtr="0" anchor="ctr" bIns="0" lIns="0" spcFirstLastPara="1" rIns="0" wrap="square" tIns="13325">
            <a:spAutoFit/>
          </a:bodyPr>
          <a:lstStyle/>
          <a:p>
            <a:pPr indent="0" lvl="0" marL="12700" rtl="0" algn="l">
              <a:lnSpc>
                <a:spcPct val="100000"/>
              </a:lnSpc>
              <a:spcBef>
                <a:spcPts val="0"/>
              </a:spcBef>
              <a:spcAft>
                <a:spcPts val="0"/>
              </a:spcAft>
              <a:buClr>
                <a:schemeClr val="dk1"/>
              </a:buClr>
              <a:buSzPts val="4400"/>
              <a:buFont typeface="Calibri"/>
              <a:buNone/>
            </a:pPr>
            <a:r>
              <a:rPr b="1" lang="en-US">
                <a:latin typeface="Montserrat"/>
                <a:ea typeface="Montserrat"/>
                <a:cs typeface="Montserrat"/>
                <a:sym typeface="Montserrat"/>
              </a:rPr>
              <a:t>CAB Project Funding </a:t>
            </a:r>
            <a:endParaRPr b="1">
              <a:latin typeface="Montserrat"/>
              <a:ea typeface="Montserrat"/>
              <a:cs typeface="Montserrat"/>
              <a:sym typeface="Montserrat"/>
            </a:endParaRPr>
          </a:p>
        </p:txBody>
      </p:sp>
      <p:sp>
        <p:nvSpPr>
          <p:cNvPr id="206" name="Google Shape;206;p12"/>
          <p:cNvSpPr txBox="1"/>
          <p:nvPr/>
        </p:nvSpPr>
        <p:spPr>
          <a:xfrm>
            <a:off x="465836" y="1257680"/>
            <a:ext cx="6697200" cy="4561200"/>
          </a:xfrm>
          <a:prstGeom prst="rect">
            <a:avLst/>
          </a:prstGeom>
          <a:noFill/>
          <a:ln>
            <a:noFill/>
          </a:ln>
        </p:spPr>
        <p:txBody>
          <a:bodyPr anchorCtr="0" anchor="t" bIns="0" lIns="0" spcFirstLastPara="1" rIns="0" wrap="square" tIns="12700">
            <a:spAutoFit/>
          </a:bodyPr>
          <a:lstStyle/>
          <a:p>
            <a:pPr indent="-287019" lvl="0" marL="299085" marR="5080" rtl="0" algn="l">
              <a:lnSpc>
                <a:spcPct val="125000"/>
              </a:lnSpc>
              <a:spcBef>
                <a:spcPts val="0"/>
              </a:spcBef>
              <a:spcAft>
                <a:spcPts val="0"/>
              </a:spcAft>
              <a:buClr>
                <a:schemeClr val="dk1"/>
              </a:buClr>
              <a:buSzPts val="1800"/>
              <a:buFont typeface="Montserrat"/>
              <a:buChar char="•"/>
            </a:pPr>
            <a:r>
              <a:rPr b="1" lang="en-US" sz="1800">
                <a:solidFill>
                  <a:schemeClr val="dk1"/>
                </a:solidFill>
                <a:latin typeface="Montserrat"/>
                <a:ea typeface="Montserrat"/>
                <a:cs typeface="Montserrat"/>
                <a:sym typeface="Montserrat"/>
              </a:rPr>
              <a:t>Role of Counties </a:t>
            </a:r>
            <a:endParaRPr b="1" sz="1800">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Decide on matching funds – match from County is required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County match is based on the amount of ARPA funds received by the County</a:t>
            </a:r>
            <a:endParaRPr b="0" i="0" sz="1800" u="none" cap="none" strike="noStrike">
              <a:solidFill>
                <a:schemeClr val="dk1"/>
              </a:solidFill>
              <a:latin typeface="Montserrat"/>
              <a:ea typeface="Montserrat"/>
              <a:cs typeface="Montserrat"/>
              <a:sym typeface="Montserrat"/>
            </a:endParaRPr>
          </a:p>
          <a:p>
            <a:pPr indent="-287019" lvl="1" marL="7562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Fair process to select the service provider partner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Division of Broadband and Digital Equity</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RFP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Template Agreement between County and Service Provider(s) </a:t>
            </a:r>
            <a:endParaRPr b="0" i="0" sz="1800" u="none" cap="none" strike="noStrike">
              <a:solidFill>
                <a:schemeClr val="dk1"/>
              </a:solidFill>
              <a:latin typeface="Montserrat"/>
              <a:ea typeface="Montserrat"/>
              <a:cs typeface="Montserrat"/>
              <a:sym typeface="Montserrat"/>
            </a:endParaRPr>
          </a:p>
          <a:p>
            <a:pPr indent="-342900" lvl="0" marL="457200" marR="5080" rtl="0" algn="l">
              <a:lnSpc>
                <a:spcPct val="125000"/>
              </a:lnSpc>
              <a:spcBef>
                <a:spcPts val="100"/>
              </a:spcBef>
              <a:spcAft>
                <a:spcPts val="0"/>
              </a:spcAft>
              <a:buClr>
                <a:schemeClr val="dk1"/>
              </a:buClr>
              <a:buSzPts val="1800"/>
              <a:buFont typeface="Montserrat"/>
              <a:buChar char="•"/>
            </a:pPr>
            <a:r>
              <a:rPr b="1" i="0" lang="en-US" sz="1800" u="none" cap="none" strike="noStrike">
                <a:solidFill>
                  <a:schemeClr val="dk1"/>
                </a:solidFill>
                <a:latin typeface="Montserrat"/>
                <a:ea typeface="Montserrat"/>
                <a:cs typeface="Montserrat"/>
                <a:sym typeface="Montserrat"/>
              </a:rPr>
              <a:t>NC Rural Center Collaborative Broadband Project </a:t>
            </a:r>
            <a:endParaRPr b="1" sz="1800">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selection process </a:t>
            </a:r>
            <a:endParaRPr b="0" i="0" sz="1800" u="none" cap="none" strike="noStrike">
              <a:solidFill>
                <a:schemeClr val="dk1"/>
              </a:solidFill>
              <a:latin typeface="Montserrat"/>
              <a:ea typeface="Montserrat"/>
              <a:cs typeface="Montserrat"/>
              <a:sym typeface="Montserrat"/>
            </a:endParaRPr>
          </a:p>
          <a:p>
            <a:pPr indent="-287020" lvl="2" marL="1213485" marR="5080" rtl="0" algn="l">
              <a:lnSpc>
                <a:spcPct val="125000"/>
              </a:lnSpc>
              <a:spcBef>
                <a:spcPts val="100"/>
              </a:spcBef>
              <a:spcAft>
                <a:spcPts val="0"/>
              </a:spcAft>
              <a:buClr>
                <a:schemeClr val="dk1"/>
              </a:buClr>
              <a:buSzPts val="1800"/>
              <a:buFont typeface="Montserrat"/>
              <a:buChar char="•"/>
            </a:pPr>
            <a:r>
              <a:rPr b="0" i="0" lang="en-US" sz="1800" u="none" cap="none" strike="noStrike">
                <a:solidFill>
                  <a:schemeClr val="dk1"/>
                </a:solidFill>
                <a:latin typeface="Montserrat"/>
                <a:ea typeface="Montserrat"/>
                <a:cs typeface="Montserrat"/>
                <a:sym typeface="Montserrat"/>
              </a:rPr>
              <a:t>Advice in contracting with Service Provider </a:t>
            </a:r>
            <a:endParaRPr b="0" i="0" sz="1800" u="none" cap="none" strike="noStrike">
              <a:solidFill>
                <a:schemeClr val="dk1"/>
              </a:solidFill>
              <a:latin typeface="Montserrat"/>
              <a:ea typeface="Montserrat"/>
              <a:cs typeface="Montserrat"/>
              <a:sym typeface="Montserrat"/>
            </a:endParaRPr>
          </a:p>
        </p:txBody>
      </p:sp>
      <p:pic>
        <p:nvPicPr>
          <p:cNvPr id="207" name="Google Shape;207;p12"/>
          <p:cNvPicPr preferRelativeResize="0"/>
          <p:nvPr/>
        </p:nvPicPr>
        <p:blipFill rotWithShape="1">
          <a:blip r:embed="rId3">
            <a:alphaModFix/>
          </a:blip>
          <a:srcRect b="0" l="0" r="0" t="0"/>
          <a:stretch/>
        </p:blipFill>
        <p:spPr>
          <a:xfrm>
            <a:off x="7168895" y="1132332"/>
            <a:ext cx="4430267" cy="4428744"/>
          </a:xfrm>
          <a:prstGeom prst="rect">
            <a:avLst/>
          </a:prstGeom>
          <a:noFill/>
          <a:ln>
            <a:noFill/>
          </a:ln>
        </p:spPr>
      </p:pic>
      <p:grpSp>
        <p:nvGrpSpPr>
          <p:cNvPr id="208" name="Google Shape;208;p12"/>
          <p:cNvGrpSpPr/>
          <p:nvPr/>
        </p:nvGrpSpPr>
        <p:grpSpPr>
          <a:xfrm>
            <a:off x="312420" y="6323076"/>
            <a:ext cx="9723120" cy="245745"/>
            <a:chOff x="312420" y="6323076"/>
            <a:chExt cx="9723120" cy="245745"/>
          </a:xfrm>
        </p:grpSpPr>
        <p:sp>
          <p:nvSpPr>
            <p:cNvPr id="209" name="Google Shape;209;p12"/>
            <p:cNvSpPr/>
            <p:nvPr/>
          </p:nvSpPr>
          <p:spPr>
            <a:xfrm>
              <a:off x="312420" y="6323076"/>
              <a:ext cx="9723120" cy="245745"/>
            </a:xfrm>
            <a:custGeom>
              <a:rect b="b" l="l" r="r" t="t"/>
              <a:pathLst>
                <a:path extrusionOk="0" h="245745" w="9723120">
                  <a:moveTo>
                    <a:pt x="9723120" y="0"/>
                  </a:moveTo>
                  <a:lnTo>
                    <a:pt x="0" y="0"/>
                  </a:lnTo>
                  <a:lnTo>
                    <a:pt x="0" y="245364"/>
                  </a:lnTo>
                  <a:lnTo>
                    <a:pt x="9723120" y="245364"/>
                  </a:lnTo>
                  <a:lnTo>
                    <a:pt x="972312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0" name="Google Shape;210;p12"/>
            <p:cNvSpPr/>
            <p:nvPr/>
          </p:nvSpPr>
          <p:spPr>
            <a:xfrm>
              <a:off x="312420" y="6323076"/>
              <a:ext cx="9723120" cy="245745"/>
            </a:xfrm>
            <a:custGeom>
              <a:rect b="b" l="l" r="r" t="t"/>
              <a:pathLst>
                <a:path extrusionOk="0" h="245745" w="9723120">
                  <a:moveTo>
                    <a:pt x="0" y="245364"/>
                  </a:moveTo>
                  <a:lnTo>
                    <a:pt x="9723120" y="245364"/>
                  </a:lnTo>
                  <a:lnTo>
                    <a:pt x="972312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11" name="Google Shape;211;p12"/>
          <p:cNvGrpSpPr/>
          <p:nvPr/>
        </p:nvGrpSpPr>
        <p:grpSpPr>
          <a:xfrm>
            <a:off x="11879580" y="6323076"/>
            <a:ext cx="190500" cy="245745"/>
            <a:chOff x="11879580" y="6323076"/>
            <a:chExt cx="190500" cy="245745"/>
          </a:xfrm>
        </p:grpSpPr>
        <p:sp>
          <p:nvSpPr>
            <p:cNvPr id="212" name="Google Shape;212;p12"/>
            <p:cNvSpPr/>
            <p:nvPr/>
          </p:nvSpPr>
          <p:spPr>
            <a:xfrm>
              <a:off x="11879580" y="6323076"/>
              <a:ext cx="190500" cy="245745"/>
            </a:xfrm>
            <a:custGeom>
              <a:rect b="b" l="l" r="r" t="t"/>
              <a:pathLst>
                <a:path extrusionOk="0" h="245745" w="190500">
                  <a:moveTo>
                    <a:pt x="190500" y="0"/>
                  </a:moveTo>
                  <a:lnTo>
                    <a:pt x="0" y="0"/>
                  </a:lnTo>
                  <a:lnTo>
                    <a:pt x="0" y="245364"/>
                  </a:lnTo>
                  <a:lnTo>
                    <a:pt x="190500" y="245364"/>
                  </a:lnTo>
                  <a:lnTo>
                    <a:pt x="190500" y="0"/>
                  </a:lnTo>
                  <a:close/>
                </a:path>
              </a:pathLst>
            </a:custGeom>
            <a:solidFill>
              <a:srgbClr val="172D4D"/>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13" name="Google Shape;213;p12"/>
            <p:cNvSpPr/>
            <p:nvPr/>
          </p:nvSpPr>
          <p:spPr>
            <a:xfrm>
              <a:off x="11879580" y="6323076"/>
              <a:ext cx="190500" cy="245745"/>
            </a:xfrm>
            <a:custGeom>
              <a:rect b="b" l="l" r="r" t="t"/>
              <a:pathLst>
                <a:path extrusionOk="0" h="245745" w="190500">
                  <a:moveTo>
                    <a:pt x="0" y="245364"/>
                  </a:moveTo>
                  <a:lnTo>
                    <a:pt x="190500" y="245364"/>
                  </a:lnTo>
                  <a:lnTo>
                    <a:pt x="190500" y="0"/>
                  </a:lnTo>
                  <a:lnTo>
                    <a:pt x="0" y="0"/>
                  </a:lnTo>
                  <a:lnTo>
                    <a:pt x="0" y="245364"/>
                  </a:lnTo>
                  <a:close/>
                </a:path>
              </a:pathLst>
            </a:custGeom>
            <a:noFill/>
            <a:ln cap="flat" cmpd="sng" w="12700">
              <a:solidFill>
                <a:srgbClr val="2E528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5e15e72514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0" name="Google Shape;220;g25e15e72514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1" name="Google Shape;221;g25e15e72514_0_0"/>
          <p:cNvPicPr preferRelativeResize="0"/>
          <p:nvPr/>
        </p:nvPicPr>
        <p:blipFill rotWithShape="1">
          <a:blip r:embed="rId3">
            <a:alphaModFix/>
          </a:blip>
          <a:srcRect b="0" l="911" r="0" t="0"/>
          <a:stretch/>
        </p:blipFill>
        <p:spPr>
          <a:xfrm>
            <a:off x="111425" y="0"/>
            <a:ext cx="12080577" cy="6787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5e15e72514_0_2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28" name="Google Shape;228;g25e15e72514_0_25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29" name="Google Shape;229;g25e15e72514_0_258"/>
          <p:cNvPicPr preferRelativeResize="0"/>
          <p:nvPr/>
        </p:nvPicPr>
        <p:blipFill>
          <a:blip r:embed="rId3">
            <a:alphaModFix/>
          </a:blip>
          <a:stretch>
            <a:fillRect/>
          </a:stretch>
        </p:blipFill>
        <p:spPr>
          <a:xfrm>
            <a:off x="0" y="29939"/>
            <a:ext cx="12192001" cy="67981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type="title"/>
          </p:nvPr>
        </p:nvSpPr>
        <p:spPr>
          <a:xfrm>
            <a:off x="838200" y="609600"/>
            <a:ext cx="4757928" cy="13308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lang="en-US" sz="4100"/>
              <a:t>Graham</a:t>
            </a:r>
            <a:r>
              <a:rPr lang="en-US" sz="4100"/>
              <a:t> </a:t>
            </a:r>
            <a:r>
              <a:rPr lang="en-US" sz="4100">
                <a:solidFill>
                  <a:schemeClr val="dk1"/>
                </a:solidFill>
                <a:latin typeface="Calibri"/>
                <a:ea typeface="Calibri"/>
                <a:cs typeface="Calibri"/>
                <a:sym typeface="Calibri"/>
              </a:rPr>
              <a:t>County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4100"/>
              <a:buFont typeface="Calibri"/>
              <a:buNone/>
            </a:pPr>
            <a:r>
              <a:rPr lang="en-US" sz="4100">
                <a:solidFill>
                  <a:schemeClr val="dk1"/>
                </a:solidFill>
                <a:latin typeface="Calibri"/>
                <a:ea typeface="Calibri"/>
                <a:cs typeface="Calibri"/>
                <a:sym typeface="Calibri"/>
              </a:rPr>
              <a:t>ARPA LFRF</a:t>
            </a:r>
            <a:endParaRPr/>
          </a:p>
        </p:txBody>
      </p:sp>
      <p:sp>
        <p:nvSpPr>
          <p:cNvPr id="235" name="Google Shape;235;p14"/>
          <p:cNvSpPr txBox="1"/>
          <p:nvPr/>
        </p:nvSpPr>
        <p:spPr>
          <a:xfrm>
            <a:off x="373269" y="2339814"/>
            <a:ext cx="3922284" cy="3908586"/>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County Match is 5% of the Grant request so for a $4M grant its $200,000.</a:t>
            </a:r>
            <a:endParaRPr sz="2000">
              <a:solidFill>
                <a:schemeClr val="dk1"/>
              </a:solidFill>
              <a:latin typeface="Calibri"/>
              <a:ea typeface="Calibri"/>
              <a:cs typeface="Calibri"/>
              <a:sym typeface="Calibri"/>
            </a:endParaRPr>
          </a:p>
          <a:p>
            <a:pPr indent="-342900" lvl="0" marL="342900" marR="0" rtl="0" algn="l">
              <a:lnSpc>
                <a:spcPct val="90000"/>
              </a:lnSpc>
              <a:spcBef>
                <a:spcPts val="60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3"/>
              </a:rPr>
              <a:t>US Treasury State and Local Fiscal Recovery Site </a:t>
            </a:r>
            <a:endParaRPr sz="2000">
              <a:solidFill>
                <a:schemeClr val="dk1"/>
              </a:solidFill>
              <a:latin typeface="Calibri"/>
              <a:ea typeface="Calibri"/>
              <a:cs typeface="Calibri"/>
              <a:sym typeface="Calibri"/>
            </a:endParaRPr>
          </a:p>
        </p:txBody>
      </p:sp>
      <p:graphicFrame>
        <p:nvGraphicFramePr>
          <p:cNvPr id="236" name="Google Shape;236;p14"/>
          <p:cNvGraphicFramePr/>
          <p:nvPr/>
        </p:nvGraphicFramePr>
        <p:xfrm>
          <a:off x="5445457" y="2928081"/>
          <a:ext cx="3000000" cy="3000000"/>
        </p:xfrm>
        <a:graphic>
          <a:graphicData uri="http://schemas.openxmlformats.org/drawingml/2006/table">
            <a:tbl>
              <a:tblPr>
                <a:noFill/>
                <a:tableStyleId>{CEA6F90E-FBAA-4AA4-9A0C-DFDC205F3C5D}</a:tableStyleId>
              </a:tblPr>
              <a:tblGrid>
                <a:gridCol w="1736200"/>
                <a:gridCol w="2114725"/>
                <a:gridCol w="2304200"/>
              </a:tblGrid>
              <a:tr h="1025575">
                <a:tc>
                  <a:txBody>
                    <a:bodyPr/>
                    <a:lstStyle/>
                    <a:p>
                      <a:pPr indent="0" lvl="0" marL="0" marR="0" rtl="0" algn="l">
                        <a:spcBef>
                          <a:spcPts val="0"/>
                        </a:spcBef>
                        <a:spcAft>
                          <a:spcPts val="0"/>
                        </a:spcAft>
                        <a:buNone/>
                      </a:pPr>
                      <a:r>
                        <a:rPr lang="en-US" sz="2900" u="none" strike="noStrike"/>
                        <a:t>North Carolina</a:t>
                      </a:r>
                      <a:endParaRPr b="1"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l">
                        <a:spcBef>
                          <a:spcPts val="0"/>
                        </a:spcBef>
                        <a:spcAft>
                          <a:spcPts val="0"/>
                        </a:spcAft>
                        <a:buNone/>
                      </a:pPr>
                      <a:r>
                        <a:rPr lang="en-US" sz="2900"/>
                        <a:t>Graham </a:t>
                      </a:r>
                      <a:r>
                        <a:rPr lang="en-US" sz="2900" u="none" strike="noStrike"/>
                        <a:t>County </a:t>
                      </a:r>
                      <a:endParaRPr b="0" i="0" sz="2900" u="none" strike="noStrike">
                        <a:solidFill>
                          <a:srgbClr val="000000"/>
                        </a:solidFill>
                        <a:latin typeface="Helvetica Neue"/>
                        <a:ea typeface="Helvetica Neue"/>
                        <a:cs typeface="Helvetica Neue"/>
                        <a:sym typeface="Helvetica Neue"/>
                      </a:endParaRPr>
                    </a:p>
                  </a:txBody>
                  <a:tcPr marT="27850" marB="0" marR="27850" marL="27850"/>
                </a:tc>
                <a:tc>
                  <a:txBody>
                    <a:bodyPr/>
                    <a:lstStyle/>
                    <a:p>
                      <a:pPr indent="0" lvl="0" marL="0" marR="0" rtl="0" algn="r">
                        <a:spcBef>
                          <a:spcPts val="0"/>
                        </a:spcBef>
                        <a:spcAft>
                          <a:spcPts val="0"/>
                        </a:spcAft>
                        <a:buNone/>
                      </a:pPr>
                      <a:r>
                        <a:rPr lang="en-US" sz="2800"/>
                        <a:t>$1,639,565.00</a:t>
                      </a:r>
                      <a:endParaRPr b="0" i="0" sz="2800" u="none" strike="noStrike">
                        <a:solidFill>
                          <a:srgbClr val="000000"/>
                        </a:solidFill>
                        <a:latin typeface="Helvetica Neue"/>
                        <a:ea typeface="Helvetica Neue"/>
                        <a:cs typeface="Helvetica Neue"/>
                        <a:sym typeface="Helvetica Neue"/>
                      </a:endParaRPr>
                    </a:p>
                  </a:txBody>
                  <a:tcPr marT="9525" marB="0" marR="9525" marL="95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9dceea73a8_0_0"/>
          <p:cNvSpPr/>
          <p:nvPr/>
        </p:nvSpPr>
        <p:spPr>
          <a:xfrm>
            <a:off x="37375" y="1495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g29dceea73a8_0_0"/>
          <p:cNvSpPr/>
          <p:nvPr/>
        </p:nvSpPr>
        <p:spPr>
          <a:xfrm>
            <a:off x="0" y="0"/>
            <a:ext cx="5654040" cy="6858000"/>
          </a:xfrm>
          <a:custGeom>
            <a:rect b="b" l="l" r="r" t="t"/>
            <a:pathLst>
              <a:path extrusionOk="0" h="6858000" w="6096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g29dceea73a8_0_0"/>
          <p:cNvSpPr txBox="1"/>
          <p:nvPr>
            <p:ph type="title"/>
          </p:nvPr>
        </p:nvSpPr>
        <p:spPr>
          <a:xfrm>
            <a:off x="286950" y="1067425"/>
            <a:ext cx="4440300" cy="1330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4100">
                <a:solidFill>
                  <a:schemeClr val="lt1"/>
                </a:solidFill>
              </a:rPr>
              <a:t>Graham</a:t>
            </a:r>
            <a:r>
              <a:rPr lang="en-US" sz="4100">
                <a:solidFill>
                  <a:schemeClr val="lt1"/>
                </a:solidFill>
              </a:rPr>
              <a:t> </a:t>
            </a:r>
            <a:r>
              <a:rPr lang="en-US" sz="4100">
                <a:solidFill>
                  <a:schemeClr val="lt1"/>
                </a:solidFill>
                <a:latin typeface="Calibri"/>
                <a:ea typeface="Calibri"/>
                <a:cs typeface="Calibri"/>
                <a:sym typeface="Calibri"/>
              </a:rPr>
              <a:t>County</a:t>
            </a:r>
            <a:r>
              <a:rPr lang="en-US" sz="4100">
                <a:solidFill>
                  <a:schemeClr val="dk1"/>
                </a:solidFill>
                <a:latin typeface="Calibri"/>
                <a:ea typeface="Calibri"/>
                <a:cs typeface="Calibri"/>
                <a:sym typeface="Calibri"/>
              </a:rPr>
              <a:t> </a:t>
            </a:r>
            <a:endParaRPr sz="41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ct val="145275"/>
              <a:buFont typeface="Calibri"/>
              <a:buNone/>
            </a:pPr>
            <a:r>
              <a:rPr lang="en-US" sz="2822">
                <a:solidFill>
                  <a:schemeClr val="lt1"/>
                </a:solidFill>
              </a:rPr>
              <a:t>NCDIT Division of Broadband and Digital Equity - BEAD Grants</a:t>
            </a:r>
            <a:endParaRPr sz="2822">
              <a:solidFill>
                <a:schemeClr val="lt1"/>
              </a:solidFill>
            </a:endParaRPr>
          </a:p>
          <a:p>
            <a:pPr indent="0" lvl="0" marL="0" rtl="0" algn="l">
              <a:lnSpc>
                <a:spcPct val="90000"/>
              </a:lnSpc>
              <a:spcBef>
                <a:spcPts val="0"/>
              </a:spcBef>
              <a:spcAft>
                <a:spcPts val="0"/>
              </a:spcAft>
              <a:buClr>
                <a:schemeClr val="dk1"/>
              </a:buClr>
              <a:buSzPct val="113888"/>
              <a:buFont typeface="Calibri"/>
              <a:buNone/>
            </a:pPr>
            <a:r>
              <a:t/>
            </a:r>
            <a:endParaRPr sz="3600">
              <a:solidFill>
                <a:schemeClr val="lt1"/>
              </a:solidFill>
            </a:endParaRPr>
          </a:p>
        </p:txBody>
      </p:sp>
      <p:sp>
        <p:nvSpPr>
          <p:cNvPr id="244" name="Google Shape;244;g29dceea73a8_0_0"/>
          <p:cNvSpPr txBox="1"/>
          <p:nvPr/>
        </p:nvSpPr>
        <p:spPr>
          <a:xfrm>
            <a:off x="286950" y="3279525"/>
            <a:ext cx="4244700" cy="28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latin typeface="Calibri"/>
                <a:ea typeface="Calibri"/>
                <a:cs typeface="Calibri"/>
                <a:sym typeface="Calibri"/>
              </a:rPr>
              <a:t>NC received $1.5 billion in a BEAD allocation from the Infrastructure Investment and Jobs Act.  This funding will be managed by the NTIA.  NC DIT received 20% of these funds when NTIA approved the Five-Year Plan.  NC DIT must have its Initial Proposals approved by the NTIA to release the remaining 80% of BEAD Funds.</a:t>
            </a:r>
            <a:endParaRPr sz="2000">
              <a:solidFill>
                <a:schemeClr val="lt1"/>
              </a:solidFill>
              <a:latin typeface="Calibri"/>
              <a:ea typeface="Calibri"/>
              <a:cs typeface="Calibri"/>
              <a:sym typeface="Calibri"/>
            </a:endParaRPr>
          </a:p>
        </p:txBody>
      </p:sp>
      <p:sp>
        <p:nvSpPr>
          <p:cNvPr id="245" name="Google Shape;245;g29dceea73a8_0_0"/>
          <p:cNvSpPr txBox="1"/>
          <p:nvPr/>
        </p:nvSpPr>
        <p:spPr>
          <a:xfrm>
            <a:off x="5521900" y="205550"/>
            <a:ext cx="6250800" cy="19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Five-Year Plan</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600">
                <a:solidFill>
                  <a:srgbClr val="212529"/>
                </a:solidFill>
                <a:highlight>
                  <a:srgbClr val="FFFFFF"/>
                </a:highlight>
                <a:latin typeface="Calibri"/>
                <a:ea typeface="Calibri"/>
                <a:cs typeface="Calibri"/>
                <a:sym typeface="Calibri"/>
              </a:rPr>
              <a:t>Read the </a:t>
            </a:r>
            <a:r>
              <a:rPr lang="en-US" sz="1600" u="sng">
                <a:solidFill>
                  <a:srgbClr val="3B75A9"/>
                </a:solidFill>
                <a:highlight>
                  <a:srgbClr val="FFFFFF"/>
                </a:highlight>
                <a:latin typeface="Calibri"/>
                <a:ea typeface="Calibri"/>
                <a:cs typeface="Calibri"/>
                <a:sym typeface="Calibri"/>
                <a:hlinkClick r:id="rId3">
                  <a:extLst>
                    <a:ext uri="{A12FA001-AC4F-418D-AE19-62706E023703}">
                      <ahyp:hlinkClr val="tx"/>
                    </a:ext>
                  </a:extLst>
                </a:hlinkClick>
              </a:rPr>
              <a:t>BEAD Five-Year Plan</a:t>
            </a:r>
            <a:r>
              <a:rPr lang="en-US" sz="1600">
                <a:solidFill>
                  <a:srgbClr val="212529"/>
                </a:solidFill>
                <a:highlight>
                  <a:srgbClr val="FFFFFF"/>
                </a:highlight>
                <a:latin typeface="Calibri"/>
                <a:ea typeface="Calibri"/>
                <a:cs typeface="Calibri"/>
                <a:sym typeface="Calibri"/>
              </a:rPr>
              <a:t>, which includes feedback received during the public comment period.  It outlines how NCDIT will invest BEAD funding across North Carolina. This plan was approved by the National Telecommunications and Information Administration (NTIA) and National Institute of Standards and Technology (NIST).</a:t>
            </a:r>
            <a:endParaRPr b="1" sz="1600">
              <a:solidFill>
                <a:schemeClr val="dk1"/>
              </a:solidFill>
              <a:latin typeface="Calibri"/>
              <a:ea typeface="Calibri"/>
              <a:cs typeface="Calibri"/>
              <a:sym typeface="Calibri"/>
            </a:endParaRPr>
          </a:p>
        </p:txBody>
      </p:sp>
      <p:sp>
        <p:nvSpPr>
          <p:cNvPr id="246" name="Google Shape;246;g29dceea73a8_0_0"/>
          <p:cNvSpPr txBox="1"/>
          <p:nvPr/>
        </p:nvSpPr>
        <p:spPr>
          <a:xfrm>
            <a:off x="5484550" y="2167550"/>
            <a:ext cx="6325500" cy="474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BEAD Initial Proposal</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initial proposal is divided into two volumes and is available for public comment via email to </a:t>
            </a:r>
            <a:r>
              <a:rPr lang="en-US" sz="1500">
                <a:solidFill>
                  <a:srgbClr val="3B75A9"/>
                </a:solidFill>
                <a:highlight>
                  <a:srgbClr val="FFFFFF"/>
                </a:highlight>
                <a:latin typeface="Calibri"/>
                <a:ea typeface="Calibri"/>
                <a:cs typeface="Calibri"/>
                <a:sym typeface="Calibri"/>
              </a:rPr>
              <a:t>NCDITpartnerfeedback@nc.gov</a:t>
            </a:r>
            <a:r>
              <a:rPr lang="en-US" sz="1500">
                <a:solidFill>
                  <a:srgbClr val="212529"/>
                </a:solidFill>
                <a:highlight>
                  <a:srgbClr val="FFFFFF"/>
                </a:highlight>
                <a:latin typeface="Calibri"/>
                <a:ea typeface="Calibri"/>
                <a:cs typeface="Calibri"/>
                <a:sym typeface="Calibri"/>
              </a:rPr>
              <a:t> until </a:t>
            </a:r>
            <a:r>
              <a:rPr b="1" i="1" lang="en-US" sz="1500">
                <a:solidFill>
                  <a:srgbClr val="212529"/>
                </a:solidFill>
                <a:highlight>
                  <a:srgbClr val="FFFFFF"/>
                </a:highlight>
                <a:latin typeface="Calibri"/>
                <a:ea typeface="Calibri"/>
                <a:cs typeface="Calibri"/>
                <a:sym typeface="Calibri"/>
              </a:rPr>
              <a:t>Tuesday, Dec. 5 at 5 p.m.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b="1" i="1"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rPr lang="en-US" sz="1500">
                <a:solidFill>
                  <a:srgbClr val="212529"/>
                </a:solidFill>
                <a:highlight>
                  <a:srgbClr val="FFFFFF"/>
                </a:highlight>
                <a:latin typeface="Calibri"/>
                <a:ea typeface="Calibri"/>
                <a:cs typeface="Calibri"/>
                <a:sym typeface="Calibri"/>
              </a:rPr>
              <a:t>The draft BEAD initial proposal provides responses to the BEAD Notice of Funding Opportunity requirements and comes after NTIA’s approval of the division’s five-year action plan in August. The proposal addresses the division’s plans for the competitive process it will use to select subgrantees for broadband and digital equity projects, ensure workforce development, continue stakeholder engagement, and engage historically underutilized businesses and underrepresented groups in BEAD deployment.</a:t>
            </a:r>
            <a:endParaRPr sz="1500">
              <a:solidFill>
                <a:srgbClr val="212529"/>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sz="1500">
              <a:solidFill>
                <a:srgbClr val="212529"/>
              </a:solidFill>
              <a:highlight>
                <a:srgbClr val="FFFFFF"/>
              </a:highlight>
              <a:latin typeface="Calibri"/>
              <a:ea typeface="Calibri"/>
              <a:cs typeface="Calibri"/>
              <a:sym typeface="Calibri"/>
            </a:endParaRPr>
          </a:p>
          <a:p>
            <a:pPr indent="-314325" lvl="0" marL="457200" rtl="0" algn="l">
              <a:lnSpc>
                <a:spcPct val="115000"/>
              </a:lnSpc>
              <a:spcBef>
                <a:spcPts val="0"/>
              </a:spcBef>
              <a:spcAft>
                <a:spcPts val="0"/>
              </a:spcAft>
              <a:buClr>
                <a:srgbClr val="212529"/>
              </a:buClr>
              <a:buSzPts val="1350"/>
              <a:buChar char="●"/>
            </a:pPr>
            <a:r>
              <a:rPr lang="en-US" sz="1350" u="sng">
                <a:solidFill>
                  <a:srgbClr val="1E79C8"/>
                </a:solidFill>
                <a:highlight>
                  <a:srgbClr val="FFFFFF"/>
                </a:highlight>
                <a:hlinkClick r:id="rId4">
                  <a:extLst>
                    <a:ext uri="{A12FA001-AC4F-418D-AE19-62706E023703}">
                      <ahyp:hlinkClr val="tx"/>
                    </a:ext>
                  </a:extLst>
                </a:hlinkClick>
              </a:rPr>
              <a:t>Volume 1 Draft</a:t>
            </a:r>
            <a:endParaRPr sz="1350" u="sng">
              <a:solidFill>
                <a:srgbClr val="1E79C8"/>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5">
                  <a:extLst>
                    <a:ext uri="{A12FA001-AC4F-418D-AE19-62706E023703}">
                      <ahyp:hlinkClr val="tx"/>
                    </a:ext>
                  </a:extLst>
                </a:hlinkClick>
              </a:rPr>
              <a:t>Volume 2 Draft</a:t>
            </a:r>
            <a:endParaRPr sz="1350" u="sng">
              <a:solidFill>
                <a:srgbClr val="3B75A9"/>
              </a:solidFill>
              <a:highlight>
                <a:srgbClr val="FFFFFF"/>
              </a:highlight>
            </a:endParaRPr>
          </a:p>
          <a:p>
            <a:pPr indent="-314325" lvl="0" marL="457200" rtl="0" algn="l">
              <a:lnSpc>
                <a:spcPct val="115000"/>
              </a:lnSpc>
              <a:spcBef>
                <a:spcPts val="0"/>
              </a:spcBef>
              <a:spcAft>
                <a:spcPts val="0"/>
              </a:spcAft>
              <a:buClr>
                <a:srgbClr val="212529"/>
              </a:buClr>
              <a:buSzPts val="1350"/>
              <a:buChar char="●"/>
            </a:pPr>
            <a:r>
              <a:rPr lang="en-US" sz="1350" u="sng">
                <a:solidFill>
                  <a:srgbClr val="3B75A9"/>
                </a:solidFill>
                <a:highlight>
                  <a:srgbClr val="FFFFFF"/>
                </a:highlight>
                <a:hlinkClick r:id="rId6">
                  <a:extLst>
                    <a:ext uri="{A12FA001-AC4F-418D-AE19-62706E023703}">
                      <ahyp:hlinkClr val="tx"/>
                    </a:ext>
                  </a:extLst>
                </a:hlinkClick>
              </a:rPr>
              <a:t>Workforce Development Draft Plan</a:t>
            </a:r>
            <a:endParaRPr sz="1350" u="sng">
              <a:solidFill>
                <a:srgbClr val="3B75A9"/>
              </a:solidFill>
              <a:highlight>
                <a:srgbClr val="FFFFFF"/>
              </a:highlight>
            </a:endParaRPr>
          </a:p>
          <a:p>
            <a:pPr indent="0" lvl="0" marL="0" rtl="0" algn="l">
              <a:spcBef>
                <a:spcPts val="1200"/>
              </a:spcBef>
              <a:spcAft>
                <a:spcPts val="0"/>
              </a:spcAft>
              <a:buNone/>
            </a:pPr>
            <a:r>
              <a:rPr i="1" lang="en-US" sz="1200">
                <a:solidFill>
                  <a:srgbClr val="212529"/>
                </a:solidFill>
                <a:highlight>
                  <a:srgbClr val="FFFFFF"/>
                </a:highlight>
                <a:latin typeface="Calibri"/>
                <a:ea typeface="Calibri"/>
                <a:cs typeface="Calibri"/>
                <a:sym typeface="Calibri"/>
              </a:rPr>
              <a:t>This draft initial proposal will go through a number of revisions in the coming months. Prior to submitting the initial proposal to the NTIA in December, NCDIT will, in its discretion, revise the draft pursuant to feedback received during the public comment period. </a:t>
            </a:r>
            <a:endParaRPr sz="1200">
              <a:solidFill>
                <a:srgbClr val="212529"/>
              </a:solidFill>
              <a:highlight>
                <a:srgbClr val="FFFFFF"/>
              </a:highlight>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Suggestions for moving forward</a:t>
            </a:r>
            <a:endParaRPr/>
          </a:p>
        </p:txBody>
      </p:sp>
      <p:sp>
        <p:nvSpPr>
          <p:cNvPr id="252" name="Google Shape;25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b="1" lang="en-US"/>
              <a:t>County broadband action task force?</a:t>
            </a:r>
            <a:endParaRPr/>
          </a:p>
          <a:p>
            <a:pPr indent="-228600" lvl="1" marL="685800" rtl="0" algn="l">
              <a:lnSpc>
                <a:spcPct val="90000"/>
              </a:lnSpc>
              <a:spcBef>
                <a:spcPts val="500"/>
              </a:spcBef>
              <a:spcAft>
                <a:spcPts val="0"/>
              </a:spcAft>
              <a:buClr>
                <a:schemeClr val="dk1"/>
              </a:buClr>
              <a:buSzPts val="2400"/>
              <a:buChar char="•"/>
            </a:pPr>
            <a:r>
              <a:rPr lang="en-US"/>
              <a:t>Advertise for an experienced volunteer</a:t>
            </a:r>
            <a:endParaRPr/>
          </a:p>
          <a:p>
            <a:pPr indent="-228600" lvl="1" marL="685800" rtl="0" algn="l">
              <a:lnSpc>
                <a:spcPct val="90000"/>
              </a:lnSpc>
              <a:spcBef>
                <a:spcPts val="500"/>
              </a:spcBef>
              <a:spcAft>
                <a:spcPts val="0"/>
              </a:spcAft>
              <a:buClr>
                <a:schemeClr val="dk1"/>
              </a:buClr>
              <a:buSzPts val="2400"/>
              <a:buChar char="•"/>
            </a:pPr>
            <a:r>
              <a:rPr lang="en-US"/>
              <a:t>School district participation </a:t>
            </a:r>
            <a:endParaRPr/>
          </a:p>
          <a:p>
            <a:pPr indent="-228600" lvl="1" marL="685800" rtl="0" algn="l">
              <a:lnSpc>
                <a:spcPct val="90000"/>
              </a:lnSpc>
              <a:spcBef>
                <a:spcPts val="500"/>
              </a:spcBef>
              <a:spcAft>
                <a:spcPts val="0"/>
              </a:spcAft>
              <a:buClr>
                <a:schemeClr val="dk1"/>
              </a:buClr>
              <a:buSzPts val="2400"/>
              <a:buChar char="•"/>
            </a:pPr>
            <a:r>
              <a:rPr lang="en-US"/>
              <a:t>Other participants</a:t>
            </a:r>
            <a:endParaRPr/>
          </a:p>
          <a:p>
            <a:pPr indent="-228600" lvl="1" marL="685800" rtl="0" algn="l">
              <a:lnSpc>
                <a:spcPct val="90000"/>
              </a:lnSpc>
              <a:spcBef>
                <a:spcPts val="500"/>
              </a:spcBef>
              <a:spcAft>
                <a:spcPts val="0"/>
              </a:spcAft>
              <a:buClr>
                <a:schemeClr val="dk1"/>
              </a:buClr>
              <a:buSzPts val="2400"/>
              <a:buChar char="•"/>
            </a:pPr>
            <a:r>
              <a:rPr lang="en-US"/>
              <a:t>Face to face session with Dr. Riddick </a:t>
            </a:r>
            <a:r>
              <a:rPr lang="en-US" sz="1683"/>
              <a:t>(NC Rural Center consultant - Gates County connection)</a:t>
            </a:r>
            <a:endParaRPr/>
          </a:p>
          <a:p>
            <a:pPr indent="-228600" lvl="0" marL="228600" rtl="0" algn="l">
              <a:lnSpc>
                <a:spcPct val="90000"/>
              </a:lnSpc>
              <a:spcBef>
                <a:spcPts val="1000"/>
              </a:spcBef>
              <a:spcAft>
                <a:spcPts val="0"/>
              </a:spcAft>
              <a:buClr>
                <a:schemeClr val="dk1"/>
              </a:buClr>
              <a:buSzPts val="2800"/>
              <a:buChar char="•"/>
            </a:pPr>
            <a:r>
              <a:rPr b="1" lang="en-US"/>
              <a:t>Provider accountability </a:t>
            </a:r>
            <a:endParaRPr/>
          </a:p>
          <a:p>
            <a:pPr indent="-228600" lvl="1" marL="685800" rtl="0" algn="l">
              <a:lnSpc>
                <a:spcPct val="90000"/>
              </a:lnSpc>
              <a:spcBef>
                <a:spcPts val="500"/>
              </a:spcBef>
              <a:spcAft>
                <a:spcPts val="0"/>
              </a:spcAft>
              <a:buClr>
                <a:schemeClr val="dk1"/>
              </a:buClr>
              <a:buSzPts val="2400"/>
              <a:buChar char="•"/>
            </a:pPr>
            <a:r>
              <a:rPr lang="en-US"/>
              <a:t>Presentations to Commissioners from </a:t>
            </a:r>
            <a:endParaRPr/>
          </a:p>
          <a:p>
            <a:pPr indent="0" lvl="1" marL="457200" rtl="0" algn="l">
              <a:lnSpc>
                <a:spcPct val="90000"/>
              </a:lnSpc>
              <a:spcBef>
                <a:spcPts val="500"/>
              </a:spcBef>
              <a:spcAft>
                <a:spcPts val="0"/>
              </a:spcAft>
              <a:buClr>
                <a:schemeClr val="dk1"/>
              </a:buClr>
              <a:buSzPts val="2400"/>
              <a:buNone/>
            </a:pPr>
            <a:r>
              <a:rPr lang="en-US"/>
              <a:t>	1) RDOF</a:t>
            </a:r>
            <a:endParaRPr/>
          </a:p>
          <a:p>
            <a:pPr indent="0" lvl="1" marL="457200" rtl="0" algn="l">
              <a:lnSpc>
                <a:spcPct val="90000"/>
              </a:lnSpc>
              <a:spcBef>
                <a:spcPts val="500"/>
              </a:spcBef>
              <a:spcAft>
                <a:spcPts val="0"/>
              </a:spcAft>
              <a:buClr>
                <a:schemeClr val="dk1"/>
              </a:buClr>
              <a:buSzPts val="2400"/>
              <a:buNone/>
            </a:pPr>
            <a:r>
              <a:rPr lang="en-US"/>
              <a:t>	2) GREAT</a:t>
            </a:r>
            <a:endParaRPr/>
          </a:p>
          <a:p>
            <a:pPr indent="0" lvl="1" marL="457200" rtl="0" algn="l">
              <a:lnSpc>
                <a:spcPct val="90000"/>
              </a:lnSpc>
              <a:spcBef>
                <a:spcPts val="500"/>
              </a:spcBef>
              <a:spcAft>
                <a:spcPts val="0"/>
              </a:spcAft>
              <a:buClr>
                <a:schemeClr val="dk1"/>
              </a:buClr>
              <a:buSzPts val="2400"/>
              <a:buNone/>
            </a:pPr>
            <a:r>
              <a:rPr lang="en-US"/>
              <a:t>	3) County funded providers </a:t>
            </a:r>
            <a:endParaRPr/>
          </a:p>
          <a:p>
            <a:pPr indent="0" lvl="1" marL="457200" rtl="0" algn="l">
              <a:lnSpc>
                <a:spcPct val="90000"/>
              </a:lnSpc>
              <a:spcBef>
                <a:spcPts val="500"/>
              </a:spcBef>
              <a:spcAft>
                <a:spcPts val="0"/>
              </a:spcAft>
              <a:buClr>
                <a:schemeClr val="dk1"/>
              </a:buClr>
              <a:buSzPts val="2400"/>
              <a:buNone/>
            </a:pPr>
            <a:r>
              <a:rPr lang="en-US"/>
              <a:t>	4) Providers deploying without government funding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56" name="Shape 256"/>
        <p:cNvGrpSpPr/>
        <p:nvPr/>
      </p:nvGrpSpPr>
      <p:grpSpPr>
        <a:xfrm>
          <a:off x="0" y="0"/>
          <a:ext cx="0" cy="0"/>
          <a:chOff x="0" y="0"/>
          <a:chExt cx="0" cy="0"/>
        </a:xfrm>
      </p:grpSpPr>
      <p:sp>
        <p:nvSpPr>
          <p:cNvPr id="257" name="Google Shape;257;p16"/>
          <p:cNvSpPr txBox="1"/>
          <p:nvPr>
            <p:ph type="title"/>
          </p:nvPr>
        </p:nvSpPr>
        <p:spPr>
          <a:xfrm>
            <a:off x="7464614" y="1783959"/>
            <a:ext cx="4087306" cy="288911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Calibri"/>
              <a:buNone/>
            </a:pPr>
            <a:r>
              <a:rPr lang="en-US" sz="5400"/>
              <a:t>Questions?</a:t>
            </a:r>
            <a:endParaRPr/>
          </a:p>
        </p:txBody>
      </p:sp>
      <p:sp>
        <p:nvSpPr>
          <p:cNvPr id="258" name="Google Shape;258;p16"/>
          <p:cNvSpPr/>
          <p:nvPr/>
        </p:nvSpPr>
        <p:spPr>
          <a:xfrm rot="10800000">
            <a:off x="1" y="0"/>
            <a:ext cx="7188051" cy="6858000"/>
          </a:xfrm>
          <a:custGeom>
            <a:rect b="b" l="l" r="r" t="t"/>
            <a:pathLst>
              <a:path extrusionOk="0" h="6858000" w="7188051">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Question mark on green pastel background" id="259" name="Google Shape;259;p16"/>
          <p:cNvPicPr preferRelativeResize="0"/>
          <p:nvPr/>
        </p:nvPicPr>
        <p:blipFill rotWithShape="1">
          <a:blip r:embed="rId3">
            <a:alphaModFix/>
          </a:blip>
          <a:srcRect b="0" l="23134" r="0" t="0"/>
          <a:stretch/>
        </p:blipFill>
        <p:spPr>
          <a:xfrm>
            <a:off x="1" y="10"/>
            <a:ext cx="7028495" cy="6857990"/>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57"/>
                                        </p:tgtEl>
                                        <p:attrNameLst>
                                          <p:attrName>style.visibility</p:attrName>
                                        </p:attrNameLst>
                                      </p:cBhvr>
                                      <p:to>
                                        <p:strVal val="visible"/>
                                      </p:to>
                                    </p:set>
                                    <p:animEffect filter="fade" transition="in">
                                      <p:cBhvr>
                                        <p:cTn dur="4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
          <p:cNvSpPr/>
          <p:nvPr/>
        </p:nvSpPr>
        <p:spPr>
          <a:xfrm>
            <a:off x="572493" y="1681544"/>
            <a:ext cx="10972800" cy="18288"/>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cap="rnd" cmpd="sng" w="44450">
            <a:solidFill>
              <a:schemeClr val="accent2">
                <a:alpha val="74901"/>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txBox="1"/>
          <p:nvPr/>
        </p:nvSpPr>
        <p:spPr>
          <a:xfrm>
            <a:off x="572493" y="2071316"/>
            <a:ext cx="6713700" cy="4119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800">
                <a:solidFill>
                  <a:schemeClr val="dk1"/>
                </a:solidFill>
                <a:latin typeface="Calibri"/>
                <a:ea typeface="Calibri"/>
                <a:cs typeface="Calibri"/>
                <a:sym typeface="Calibri"/>
              </a:rPr>
              <a:t>Graham</a:t>
            </a:r>
            <a:r>
              <a:rPr b="1" i="0" lang="en-US" sz="2800" u="none" cap="none" strike="noStrike">
                <a:solidFill>
                  <a:schemeClr val="dk1"/>
                </a:solidFill>
                <a:latin typeface="Calibri"/>
                <a:ea typeface="Calibri"/>
                <a:cs typeface="Calibri"/>
                <a:sym typeface="Calibri"/>
              </a:rPr>
              <a:t> County Broadband</a:t>
            </a:r>
            <a:endParaRPr/>
          </a:p>
          <a:p>
            <a:pPr indent="0" lvl="0" marL="0" marR="0" rtl="0" algn="l">
              <a:lnSpc>
                <a:spcPct val="90000"/>
              </a:lnSpc>
              <a:spcBef>
                <a:spcPts val="600"/>
              </a:spcBef>
              <a:spcAft>
                <a:spcPts val="0"/>
              </a:spcAft>
              <a:buNone/>
            </a:pPr>
            <a:r>
              <a:rPr b="1" i="0" lang="en-US" sz="2200" u="none" cap="none" strike="noStrike">
                <a:solidFill>
                  <a:schemeClr val="dk1"/>
                </a:solidFill>
                <a:latin typeface="Calibri"/>
                <a:ea typeface="Calibri"/>
                <a:cs typeface="Calibri"/>
                <a:sym typeface="Calibri"/>
              </a:rPr>
              <a:t>As of </a:t>
            </a:r>
            <a:r>
              <a:rPr b="1" lang="en-US" sz="2200">
                <a:solidFill>
                  <a:schemeClr val="dk1"/>
                </a:solidFill>
                <a:latin typeface="Calibri"/>
                <a:ea typeface="Calibri"/>
                <a:cs typeface="Calibri"/>
                <a:sym typeface="Calibri"/>
              </a:rPr>
              <a:t>11</a:t>
            </a:r>
            <a:r>
              <a:rPr b="1" i="0" lang="en-US" sz="2200" u="none" cap="none" strike="noStrike">
                <a:solidFill>
                  <a:schemeClr val="dk1"/>
                </a:solidFill>
                <a:latin typeface="Calibri"/>
                <a:ea typeface="Calibri"/>
                <a:cs typeface="Calibri"/>
                <a:sym typeface="Calibri"/>
              </a:rPr>
              <a:t>/</a:t>
            </a:r>
            <a:r>
              <a:rPr b="1" lang="en-US" sz="2200">
                <a:solidFill>
                  <a:schemeClr val="dk1"/>
                </a:solidFill>
                <a:latin typeface="Calibri"/>
                <a:ea typeface="Calibri"/>
                <a:cs typeface="Calibri"/>
                <a:sym typeface="Calibri"/>
              </a:rPr>
              <a:t>27</a:t>
            </a:r>
            <a:r>
              <a:rPr b="1" i="0" lang="en-US" sz="2200" u="none" cap="none" strike="noStrike">
                <a:solidFill>
                  <a:schemeClr val="dk1"/>
                </a:solidFill>
                <a:latin typeface="Calibri"/>
                <a:ea typeface="Calibri"/>
                <a:cs typeface="Calibri"/>
                <a:sym typeface="Calibri"/>
              </a:rPr>
              <a:t>/23</a:t>
            </a:r>
            <a:endParaRPr b="1" i="0" sz="2200" u="none" cap="none" strike="noStrike">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2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300">
                <a:solidFill>
                  <a:schemeClr val="dk1"/>
                </a:solidFill>
                <a:latin typeface="Calibri"/>
                <a:ea typeface="Calibri"/>
                <a:cs typeface="Calibri"/>
                <a:sym typeface="Calibri"/>
              </a:rPr>
              <a:t>Mighty River, LLC</a:t>
            </a:r>
            <a:endParaRPr b="1" sz="2300">
              <a:solidFill>
                <a:schemeClr val="dk1"/>
              </a:solidFill>
              <a:latin typeface="Calibri"/>
              <a:ea typeface="Calibri"/>
              <a:cs typeface="Calibri"/>
              <a:sym typeface="Calibri"/>
            </a:endParaRPr>
          </a:p>
          <a:p>
            <a:pPr indent="0" lvl="0" marL="0" rtl="0" algn="l">
              <a:lnSpc>
                <a:spcPct val="90000"/>
              </a:lnSpc>
              <a:spcBef>
                <a:spcPts val="600"/>
              </a:spcBef>
              <a:spcAft>
                <a:spcPts val="0"/>
              </a:spcAft>
              <a:buClr>
                <a:schemeClr val="dk1"/>
              </a:buClr>
              <a:buFont typeface="Arial"/>
              <a:buNone/>
            </a:pPr>
            <a:r>
              <a:rPr b="1" lang="en-US" sz="2000">
                <a:solidFill>
                  <a:schemeClr val="dk1"/>
                </a:solidFill>
                <a:latin typeface="Calibri"/>
                <a:ea typeface="Calibri"/>
                <a:cs typeface="Calibri"/>
                <a:sym typeface="Calibri"/>
              </a:rPr>
              <a:t>Joe Freddoso (919)247-5121</a:t>
            </a:r>
            <a:endParaRPr b="1" sz="2200">
              <a:solidFill>
                <a:schemeClr val="dk1"/>
              </a:solidFill>
              <a:latin typeface="Calibri"/>
              <a:ea typeface="Calibri"/>
              <a:cs typeface="Calibri"/>
              <a:sym typeface="Calibri"/>
            </a:endParaRPr>
          </a:p>
          <a:p>
            <a:pPr indent="13970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pic>
        <p:nvPicPr>
          <p:cNvPr id="109" name="Google Shape;109;p1"/>
          <p:cNvPicPr preferRelativeResize="0"/>
          <p:nvPr/>
        </p:nvPicPr>
        <p:blipFill>
          <a:blip r:embed="rId3">
            <a:alphaModFix/>
          </a:blip>
          <a:stretch>
            <a:fillRect/>
          </a:stretch>
        </p:blipFill>
        <p:spPr>
          <a:xfrm>
            <a:off x="6317225" y="1795297"/>
            <a:ext cx="4988200" cy="466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327546" y="321732"/>
            <a:ext cx="7058307" cy="1964266"/>
          </a:xfrm>
          <a:prstGeom prst="rect">
            <a:avLst/>
          </a:prstGeom>
          <a:solidFill>
            <a:srgbClr val="6253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 name="Google Shape;115;p2"/>
          <p:cNvSpPr txBox="1"/>
          <p:nvPr>
            <p:ph type="title"/>
          </p:nvPr>
        </p:nvSpPr>
        <p:spPr>
          <a:xfrm>
            <a:off x="524256" y="516804"/>
            <a:ext cx="6594189" cy="162521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US" sz="3600">
                <a:solidFill>
                  <a:srgbClr val="FFFFFF"/>
                </a:solidFill>
              </a:rPr>
              <a:t>Collaborative Broadband Project </a:t>
            </a:r>
            <a:endParaRPr/>
          </a:p>
        </p:txBody>
      </p:sp>
      <p:sp>
        <p:nvSpPr>
          <p:cNvPr id="116" name="Google Shape;116;p2"/>
          <p:cNvSpPr/>
          <p:nvPr/>
        </p:nvSpPr>
        <p:spPr>
          <a:xfrm>
            <a:off x="329184" y="2432305"/>
            <a:ext cx="7056669" cy="4102852"/>
          </a:xfrm>
          <a:prstGeom prst="rect">
            <a:avLst/>
          </a:prstGeom>
          <a:solidFill>
            <a:srgbClr val="7F7F7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NC Rural Center" id="117" name="Google Shape;117;p2"/>
          <p:cNvPicPr preferRelativeResize="0"/>
          <p:nvPr/>
        </p:nvPicPr>
        <p:blipFill rotWithShape="1">
          <a:blip r:embed="rId3">
            <a:alphaModFix/>
          </a:blip>
          <a:srcRect b="0" l="0" r="0" t="0"/>
          <a:stretch/>
        </p:blipFill>
        <p:spPr>
          <a:xfrm>
            <a:off x="566744" y="3098141"/>
            <a:ext cx="6579910" cy="2771179"/>
          </a:xfrm>
          <a:prstGeom prst="rect">
            <a:avLst/>
          </a:prstGeom>
          <a:noFill/>
          <a:ln>
            <a:noFill/>
          </a:ln>
        </p:spPr>
      </p:pic>
      <p:sp>
        <p:nvSpPr>
          <p:cNvPr id="118" name="Google Shape;118;p2"/>
          <p:cNvSpPr/>
          <p:nvPr/>
        </p:nvSpPr>
        <p:spPr>
          <a:xfrm>
            <a:off x="7534655" y="321732"/>
            <a:ext cx="4335613" cy="6214534"/>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 name="Google Shape;119;p2"/>
          <p:cNvSpPr txBox="1"/>
          <p:nvPr>
            <p:ph idx="1" type="body"/>
          </p:nvPr>
        </p:nvSpPr>
        <p:spPr>
          <a:xfrm>
            <a:off x="8029319" y="803424"/>
            <a:ext cx="3424739" cy="543227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1800"/>
              <a:buChar char="•"/>
            </a:pPr>
            <a:r>
              <a:rPr lang="en-US" sz="1800">
                <a:solidFill>
                  <a:srgbClr val="FFFFFF"/>
                </a:solidFill>
              </a:rPr>
              <a:t>Help gather information necessary to apply for broadband infrastructure grants; digital equity grants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Research on a county level</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Review and edit grant applications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Provide templates </a:t>
            </a:r>
            <a:endParaRPr/>
          </a:p>
          <a:p>
            <a:pPr indent="-228600" lvl="0" marL="228600" rtl="0" algn="l">
              <a:lnSpc>
                <a:spcPct val="90000"/>
              </a:lnSpc>
              <a:spcBef>
                <a:spcPts val="1000"/>
              </a:spcBef>
              <a:spcAft>
                <a:spcPts val="0"/>
              </a:spcAft>
              <a:buClr>
                <a:srgbClr val="FFFFFF"/>
              </a:buClr>
              <a:buSzPts val="1800"/>
              <a:buChar char="•"/>
            </a:pPr>
            <a:r>
              <a:rPr lang="en-US" sz="1800">
                <a:solidFill>
                  <a:srgbClr val="FFFFFF"/>
                </a:solidFill>
              </a:rPr>
              <a:t>Represent the counties in interfacing with Service Providers</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Digital equity and adoption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Accountability framework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Standards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Reach of service</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Affordability of service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contribution </a:t>
            </a:r>
            <a:endParaRPr/>
          </a:p>
          <a:p>
            <a:pPr indent="-228600" lvl="1" marL="685800" rtl="0" algn="l">
              <a:lnSpc>
                <a:spcPct val="90000"/>
              </a:lnSpc>
              <a:spcBef>
                <a:spcPts val="500"/>
              </a:spcBef>
              <a:spcAft>
                <a:spcPts val="0"/>
              </a:spcAft>
              <a:buClr>
                <a:srgbClr val="FFFFFF"/>
              </a:buClr>
              <a:buSzPts val="1800"/>
              <a:buChar char="•"/>
            </a:pPr>
            <a:r>
              <a:rPr lang="en-US" sz="1800">
                <a:solidFill>
                  <a:srgbClr val="FFFFFF"/>
                </a:solidFill>
              </a:rPr>
              <a:t>County network </a:t>
            </a:r>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rPr>
              <a:t>Grant Funded – no cost to Counties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000"/>
              <a:buFont typeface="Calibri"/>
              <a:buNone/>
            </a:pPr>
            <a:r>
              <a:rPr lang="en-US" sz="5000"/>
              <a:t>Broadband deployment is not complex</a:t>
            </a:r>
            <a:endParaRPr/>
          </a:p>
        </p:txBody>
      </p:sp>
      <p:pic>
        <p:nvPicPr>
          <p:cNvPr descr="White puzzle with one red piece" id="126" name="Google Shape;126;p3"/>
          <p:cNvPicPr preferRelativeResize="0"/>
          <p:nvPr/>
        </p:nvPicPr>
        <p:blipFill rotWithShape="1">
          <a:blip r:embed="rId3">
            <a:alphaModFix/>
          </a:blip>
          <a:srcRect b="0" l="31701" r="3009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27" name="Google Shape;127;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lang="en-US" sz="1700"/>
              <a:t>Least costly and least complicated infrastructure to deploy…</a:t>
            </a:r>
            <a:endParaRPr/>
          </a:p>
          <a:p>
            <a:pPr indent="-228600" lvl="0" marL="228600" rtl="0" algn="l">
              <a:lnSpc>
                <a:spcPct val="90000"/>
              </a:lnSpc>
              <a:spcBef>
                <a:spcPts val="1000"/>
              </a:spcBef>
              <a:spcAft>
                <a:spcPts val="0"/>
              </a:spcAft>
              <a:buClr>
                <a:schemeClr val="dk1"/>
              </a:buClr>
              <a:buSzPts val="1700"/>
              <a:buChar char="•"/>
            </a:pPr>
            <a:r>
              <a:rPr lang="en-US" sz="1700"/>
              <a:t>Easiest to maintain </a:t>
            </a:r>
            <a:endParaRPr/>
          </a:p>
          <a:p>
            <a:pPr indent="-228600" lvl="0" marL="228600" rtl="0" algn="l">
              <a:lnSpc>
                <a:spcPct val="90000"/>
              </a:lnSpc>
              <a:spcBef>
                <a:spcPts val="1000"/>
              </a:spcBef>
              <a:spcAft>
                <a:spcPts val="0"/>
              </a:spcAft>
              <a:buClr>
                <a:schemeClr val="dk1"/>
              </a:buClr>
              <a:buSzPts val="1700"/>
              <a:buChar char="•"/>
            </a:pPr>
            <a:r>
              <a:rPr lang="en-US" sz="1700"/>
              <a:t>Reason it hasn’t been deployed to everyone is:</a:t>
            </a:r>
            <a:endParaRPr/>
          </a:p>
          <a:p>
            <a:pPr indent="-228600" lvl="1" marL="685800" rtl="0" algn="l">
              <a:lnSpc>
                <a:spcPct val="90000"/>
              </a:lnSpc>
              <a:spcBef>
                <a:spcPts val="500"/>
              </a:spcBef>
              <a:spcAft>
                <a:spcPts val="0"/>
              </a:spcAft>
              <a:buClr>
                <a:schemeClr val="dk1"/>
              </a:buClr>
              <a:buSzPts val="1700"/>
              <a:buChar char="•"/>
            </a:pPr>
            <a:r>
              <a:rPr lang="en-US" sz="1700"/>
              <a:t>For profit/unregulated deployment model </a:t>
            </a:r>
            <a:endParaRPr/>
          </a:p>
          <a:p>
            <a:pPr indent="-228600" lvl="1" marL="685800" rtl="0" algn="l">
              <a:lnSpc>
                <a:spcPct val="90000"/>
              </a:lnSpc>
              <a:spcBef>
                <a:spcPts val="500"/>
              </a:spcBef>
              <a:spcAft>
                <a:spcPts val="0"/>
              </a:spcAft>
              <a:buClr>
                <a:schemeClr val="dk1"/>
              </a:buClr>
              <a:buSzPts val="1700"/>
              <a:buChar char="•"/>
            </a:pPr>
            <a:r>
              <a:rPr lang="en-US" sz="1700"/>
              <a:t>Not treated like a utility </a:t>
            </a:r>
            <a:endParaRPr/>
          </a:p>
          <a:p>
            <a:pPr indent="-228600" lvl="0" marL="228600" rtl="0" algn="l">
              <a:lnSpc>
                <a:spcPct val="90000"/>
              </a:lnSpc>
              <a:spcBef>
                <a:spcPts val="1000"/>
              </a:spcBef>
              <a:spcAft>
                <a:spcPts val="0"/>
              </a:spcAft>
              <a:buClr>
                <a:schemeClr val="dk1"/>
              </a:buClr>
              <a:buSzPts val="1700"/>
              <a:buChar char="•"/>
            </a:pPr>
            <a:r>
              <a:rPr lang="en-US" sz="1700"/>
              <a:t>Goal of the Collaborative Broadband Project is:</a:t>
            </a:r>
            <a:endParaRPr/>
          </a:p>
          <a:p>
            <a:pPr indent="-228600" lvl="1" marL="685800" rtl="0" algn="l">
              <a:lnSpc>
                <a:spcPct val="90000"/>
              </a:lnSpc>
              <a:spcBef>
                <a:spcPts val="500"/>
              </a:spcBef>
              <a:spcAft>
                <a:spcPts val="0"/>
              </a:spcAft>
              <a:buClr>
                <a:schemeClr val="dk1"/>
              </a:buClr>
              <a:buSzPts val="1700"/>
              <a:buChar char="•"/>
            </a:pPr>
            <a:r>
              <a:rPr lang="en-US" sz="1700"/>
              <a:t>To remove the complexity from broadband </a:t>
            </a:r>
            <a:endParaRPr/>
          </a:p>
          <a:p>
            <a:pPr indent="-228600" lvl="1" marL="685800" rtl="0" algn="l">
              <a:lnSpc>
                <a:spcPct val="90000"/>
              </a:lnSpc>
              <a:spcBef>
                <a:spcPts val="500"/>
              </a:spcBef>
              <a:spcAft>
                <a:spcPts val="0"/>
              </a:spcAft>
              <a:buClr>
                <a:schemeClr val="dk1"/>
              </a:buClr>
              <a:buSzPts val="1700"/>
              <a:buChar char="•"/>
            </a:pPr>
            <a:r>
              <a:rPr lang="en-US" sz="1700"/>
              <a:t>Advise local governments to make good decisions on broadband investments</a:t>
            </a:r>
            <a:endParaRPr/>
          </a:p>
          <a:p>
            <a:pPr indent="-228600" lvl="1" marL="685800" rtl="0" algn="l">
              <a:lnSpc>
                <a:spcPct val="90000"/>
              </a:lnSpc>
              <a:spcBef>
                <a:spcPts val="500"/>
              </a:spcBef>
              <a:spcAft>
                <a:spcPts val="0"/>
              </a:spcAft>
              <a:buClr>
                <a:schemeClr val="dk1"/>
              </a:buClr>
              <a:buSzPts val="1700"/>
              <a:buChar char="•"/>
            </a:pPr>
            <a:r>
              <a:rPr lang="en-US" sz="1700"/>
              <a:t>Make broadband service providers accountable to deliver on promises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Broadband Service goals</a:t>
            </a:r>
            <a:br>
              <a:rPr lang="en-US"/>
            </a:br>
            <a:r>
              <a:rPr lang="en-US"/>
              <a:t>Graham County </a:t>
            </a:r>
            <a:endParaRPr/>
          </a:p>
        </p:txBody>
      </p:sp>
      <p:sp>
        <p:nvSpPr>
          <p:cNvPr id="134" name="Google Shape;13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What funding has already been awarded?</a:t>
            </a:r>
            <a:endParaRPr/>
          </a:p>
          <a:p>
            <a:pPr indent="-228600" lvl="1" marL="685800" rtl="0" algn="l">
              <a:lnSpc>
                <a:spcPct val="90000"/>
              </a:lnSpc>
              <a:spcBef>
                <a:spcPts val="500"/>
              </a:spcBef>
              <a:spcAft>
                <a:spcPts val="0"/>
              </a:spcAft>
              <a:buClr>
                <a:schemeClr val="dk1"/>
              </a:buClr>
              <a:buSzPts val="2400"/>
              <a:buChar char="•"/>
            </a:pPr>
            <a:r>
              <a:rPr lang="en-US"/>
              <a:t>What locations will be served?</a:t>
            </a:r>
            <a:endParaRPr/>
          </a:p>
          <a:p>
            <a:pPr indent="-228600" lvl="0" marL="228600" rtl="0" algn="l">
              <a:lnSpc>
                <a:spcPct val="90000"/>
              </a:lnSpc>
              <a:spcBef>
                <a:spcPts val="1000"/>
              </a:spcBef>
              <a:spcAft>
                <a:spcPts val="0"/>
              </a:spcAft>
              <a:buClr>
                <a:schemeClr val="dk1"/>
              </a:buClr>
              <a:buSzPts val="2800"/>
              <a:buChar char="•"/>
            </a:pPr>
            <a:r>
              <a:rPr lang="en-US"/>
              <a:t>Key traits of service providers?</a:t>
            </a:r>
            <a:endParaRPr/>
          </a:p>
          <a:p>
            <a:pPr indent="-228600" lvl="1" marL="685800" rtl="0" algn="l">
              <a:lnSpc>
                <a:spcPct val="90000"/>
              </a:lnSpc>
              <a:spcBef>
                <a:spcPts val="500"/>
              </a:spcBef>
              <a:spcAft>
                <a:spcPts val="0"/>
              </a:spcAft>
              <a:buClr>
                <a:schemeClr val="dk1"/>
              </a:buClr>
              <a:buSzPts val="2400"/>
              <a:buChar char="•"/>
            </a:pPr>
            <a:r>
              <a:rPr lang="en-US"/>
              <a:t>Local presence </a:t>
            </a:r>
            <a:endParaRPr/>
          </a:p>
          <a:p>
            <a:pPr indent="-228600" lvl="1" marL="685800" rtl="0" algn="l">
              <a:lnSpc>
                <a:spcPct val="90000"/>
              </a:lnSpc>
              <a:spcBef>
                <a:spcPts val="500"/>
              </a:spcBef>
              <a:spcAft>
                <a:spcPts val="0"/>
              </a:spcAft>
              <a:buClr>
                <a:schemeClr val="dk1"/>
              </a:buClr>
              <a:buSzPts val="2400"/>
              <a:buChar char="•"/>
            </a:pPr>
            <a:r>
              <a:rPr lang="en-US"/>
              <a:t>Special rates for qualifying low-income residents </a:t>
            </a:r>
            <a:endParaRPr/>
          </a:p>
          <a:p>
            <a:pPr indent="-228600" lvl="1" marL="685800" rtl="0" algn="l">
              <a:lnSpc>
                <a:spcPct val="90000"/>
              </a:lnSpc>
              <a:spcBef>
                <a:spcPts val="500"/>
              </a:spcBef>
              <a:spcAft>
                <a:spcPts val="0"/>
              </a:spcAft>
              <a:buClr>
                <a:schemeClr val="dk1"/>
              </a:buClr>
              <a:buSzPts val="2400"/>
              <a:buChar char="•"/>
            </a:pPr>
            <a:r>
              <a:rPr lang="en-US"/>
              <a:t>Frequent reports to County on construction progress</a:t>
            </a:r>
            <a:endParaRPr/>
          </a:p>
          <a:p>
            <a:pPr indent="-228600" lvl="1" marL="685800" rtl="0" algn="l">
              <a:lnSpc>
                <a:spcPct val="90000"/>
              </a:lnSpc>
              <a:spcBef>
                <a:spcPts val="500"/>
              </a:spcBef>
              <a:spcAft>
                <a:spcPts val="0"/>
              </a:spcAft>
              <a:buClr>
                <a:schemeClr val="dk1"/>
              </a:buClr>
              <a:buSzPts val="2400"/>
              <a:buChar char="•"/>
            </a:pPr>
            <a:r>
              <a:rPr lang="en-US"/>
              <a:t>Frequent reports to County on service quality </a:t>
            </a:r>
            <a:endParaRPr/>
          </a:p>
          <a:p>
            <a:pPr indent="-228600" lvl="0" marL="228600" rtl="0" algn="l">
              <a:lnSpc>
                <a:spcPct val="90000"/>
              </a:lnSpc>
              <a:spcBef>
                <a:spcPts val="1000"/>
              </a:spcBef>
              <a:spcAft>
                <a:spcPts val="0"/>
              </a:spcAft>
              <a:buClr>
                <a:schemeClr val="dk1"/>
              </a:buClr>
              <a:buSzPts val="2800"/>
              <a:buChar char="•"/>
            </a:pPr>
            <a:r>
              <a:rPr lang="en-US"/>
              <a:t>Every home served with an affordable, scalable broadband connection.  What type of service is preferred?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10119360" y="2003798"/>
            <a:ext cx="17190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SOURCE MAP</a:t>
            </a:r>
            <a:endParaRPr sz="1800">
              <a:solidFill>
                <a:schemeClr val="dk1"/>
              </a:solidFill>
              <a:latin typeface="Calibri"/>
              <a:ea typeface="Calibri"/>
              <a:cs typeface="Calibri"/>
              <a:sym typeface="Calibri"/>
            </a:endParaRPr>
          </a:p>
        </p:txBody>
      </p:sp>
      <p:pic>
        <p:nvPicPr>
          <p:cNvPr id="140" name="Google Shape;140;p5"/>
          <p:cNvPicPr preferRelativeResize="0"/>
          <p:nvPr/>
        </p:nvPicPr>
        <p:blipFill rotWithShape="1">
          <a:blip r:embed="rId4">
            <a:alphaModFix/>
          </a:blip>
          <a:srcRect b="616" l="823" r="0" t="0"/>
          <a:stretch/>
        </p:blipFill>
        <p:spPr>
          <a:xfrm>
            <a:off x="996775" y="152400"/>
            <a:ext cx="8313125" cy="65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4" name="Shape 144"/>
        <p:cNvGrpSpPr/>
        <p:nvPr/>
      </p:nvGrpSpPr>
      <p:grpSpPr>
        <a:xfrm>
          <a:off x="0" y="0"/>
          <a:ext cx="0" cy="0"/>
          <a:chOff x="0" y="0"/>
          <a:chExt cx="0" cy="0"/>
        </a:xfrm>
      </p:grpSpPr>
      <p:sp>
        <p:nvSpPr>
          <p:cNvPr id="145" name="Google Shape;145;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light trail on the road" id="146" name="Google Shape;146;p6"/>
          <p:cNvPicPr preferRelativeResize="0"/>
          <p:nvPr/>
        </p:nvPicPr>
        <p:blipFill rotWithShape="1">
          <a:blip r:embed="rId3">
            <a:alphaModFix/>
          </a:blip>
          <a:srcRect b="0" l="0" r="0" t="3845"/>
          <a:stretch/>
        </p:blipFill>
        <p:spPr>
          <a:xfrm>
            <a:off x="20" y="10"/>
            <a:ext cx="12191981" cy="6857990"/>
          </a:xfrm>
          <a:prstGeom prst="rect">
            <a:avLst/>
          </a:prstGeom>
          <a:noFill/>
          <a:ln>
            <a:noFill/>
          </a:ln>
        </p:spPr>
      </p:pic>
      <p:sp>
        <p:nvSpPr>
          <p:cNvPr id="147" name="Google Shape;147;p6"/>
          <p:cNvSpPr/>
          <p:nvPr/>
        </p:nvSpPr>
        <p:spPr>
          <a:xfrm rot="-5400000">
            <a:off x="3799868" y="-1534136"/>
            <a:ext cx="4592270" cy="12192001"/>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6"/>
          <p:cNvSpPr txBox="1"/>
          <p:nvPr>
            <p:ph type="title"/>
          </p:nvPr>
        </p:nvSpPr>
        <p:spPr>
          <a:xfrm>
            <a:off x="404553" y="3091928"/>
            <a:ext cx="9078562" cy="2387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5600"/>
              <a:buFont typeface="Calibri"/>
              <a:buNone/>
            </a:pPr>
            <a:r>
              <a:rPr lang="en-US" sz="5600"/>
              <a:t>Any broadband infrastructure funding before 2020</a:t>
            </a:r>
            <a:endParaRPr/>
          </a:p>
        </p:txBody>
      </p:sp>
      <p:sp>
        <p:nvSpPr>
          <p:cNvPr id="149" name="Google Shape;149;p6"/>
          <p:cNvSpPr/>
          <p:nvPr/>
        </p:nvSpPr>
        <p:spPr>
          <a:xfrm>
            <a:off x="0" y="5575039"/>
            <a:ext cx="9785897"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6"/>
          <p:cNvSpPr txBox="1"/>
          <p:nvPr>
            <p:ph idx="1" type="body"/>
          </p:nvPr>
        </p:nvSpPr>
        <p:spPr>
          <a:xfrm>
            <a:off x="404553" y="5624945"/>
            <a:ext cx="9078562" cy="592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t>Delivers only a 25Mbps download and 3Mbps upload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Federal and State of NC – Broadband Funding</a:t>
            </a:r>
            <a:br>
              <a:rPr b="1" lang="en-US"/>
            </a:br>
            <a:r>
              <a:rPr b="1" lang="en-US" sz="2400"/>
              <a:t>Fiber to the Home – 100Mbps Symmetrical </a:t>
            </a:r>
            <a:endParaRPr/>
          </a:p>
        </p:txBody>
      </p:sp>
      <p:grpSp>
        <p:nvGrpSpPr>
          <p:cNvPr id="156" name="Google Shape;156;p7"/>
          <p:cNvGrpSpPr/>
          <p:nvPr/>
        </p:nvGrpSpPr>
        <p:grpSpPr>
          <a:xfrm>
            <a:off x="2043944" y="2087236"/>
            <a:ext cx="8240284" cy="3038067"/>
            <a:chOff x="11944" y="1367571"/>
            <a:chExt cx="8240284" cy="3038066"/>
          </a:xfrm>
        </p:grpSpPr>
        <p:sp>
          <p:nvSpPr>
            <p:cNvPr id="157" name="Google Shape;157;p7"/>
            <p:cNvSpPr/>
            <p:nvPr/>
          </p:nvSpPr>
          <p:spPr>
            <a:xfrm rot="5400000">
              <a:off x="366186" y="2470063"/>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7"/>
            <p:cNvSpPr/>
            <p:nvPr/>
          </p:nvSpPr>
          <p:spPr>
            <a:xfrm>
              <a:off x="141939" y="3000560"/>
              <a:ext cx="1973548"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
            <p:cNvSpPr txBox="1"/>
            <p:nvPr/>
          </p:nvSpPr>
          <p:spPr>
            <a:xfrm>
              <a:off x="141939" y="3000560"/>
              <a:ext cx="1973548"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RDOF</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FCC</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- 2018-2019 Award</a:t>
              </a:r>
              <a:endParaRPr/>
            </a:p>
            <a:p>
              <a:pPr indent="0" lvl="0" marL="0" marR="0" rtl="0" algn="l">
                <a:lnSpc>
                  <a:spcPct val="90000"/>
                </a:lnSpc>
                <a:spcBef>
                  <a:spcPts val="56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- 2022-2026 implementation </a:t>
              </a:r>
              <a:endParaRPr/>
            </a:p>
          </p:txBody>
        </p:sp>
        <p:sp>
          <p:nvSpPr>
            <p:cNvPr id="160" name="Google Shape;160;p7"/>
            <p:cNvSpPr/>
            <p:nvPr/>
          </p:nvSpPr>
          <p:spPr>
            <a:xfrm>
              <a:off x="1488576" y="2339347"/>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rot="5400000">
              <a:off x="2513808" y="1984484"/>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2335693" y="2514982"/>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txBox="1"/>
            <p:nvPr/>
          </p:nvSpPr>
          <p:spPr>
            <a:xfrm>
              <a:off x="2335693" y="2514982"/>
              <a:ext cx="1602947" cy="1405077"/>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1" lang="en-US" sz="2000">
                  <a:solidFill>
                    <a:schemeClr val="dk1"/>
                  </a:solidFill>
                  <a:latin typeface="Calibri"/>
                  <a:ea typeface="Calibri"/>
                  <a:cs typeface="Calibri"/>
                  <a:sym typeface="Calibri"/>
                </a:rPr>
                <a:t>GREAT </a:t>
              </a:r>
              <a:endParaRPr/>
            </a:p>
            <a:p>
              <a:pPr indent="0" lvl="0" marL="0" marR="0" rtl="0" algn="l">
                <a:lnSpc>
                  <a:spcPct val="90000"/>
                </a:lnSpc>
                <a:spcBef>
                  <a:spcPts val="70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- 2023-2025 Construction</a:t>
              </a:r>
              <a:endParaRPr/>
            </a:p>
          </p:txBody>
        </p:sp>
        <p:sp>
          <p:nvSpPr>
            <p:cNvPr id="164" name="Google Shape;164;p7"/>
            <p:cNvSpPr/>
            <p:nvPr/>
          </p:nvSpPr>
          <p:spPr>
            <a:xfrm>
              <a:off x="3636198" y="1853769"/>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rot="5400000">
              <a:off x="4670601" y="1498906"/>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4492487" y="2029404"/>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txBox="1"/>
            <p:nvPr/>
          </p:nvSpPr>
          <p:spPr>
            <a:xfrm>
              <a:off x="4492487" y="2029404"/>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CAB</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US Treasury Funds (ARPA)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- 2024-2026 Construction </a:t>
              </a:r>
              <a:endParaRPr/>
            </a:p>
            <a:p>
              <a:pPr indent="0" lvl="0" marL="0" marR="0" rtl="0" algn="l">
                <a:lnSpc>
                  <a:spcPct val="90000"/>
                </a:lnSpc>
                <a:spcBef>
                  <a:spcPts val="56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 County Match Required </a:t>
              </a:r>
              <a:endParaRPr/>
            </a:p>
          </p:txBody>
        </p:sp>
        <p:sp>
          <p:nvSpPr>
            <p:cNvPr id="168" name="Google Shape;168;p7"/>
            <p:cNvSpPr/>
            <p:nvPr/>
          </p:nvSpPr>
          <p:spPr>
            <a:xfrm>
              <a:off x="5792991" y="1368191"/>
              <a:ext cx="302442" cy="302442"/>
            </a:xfrm>
            <a:prstGeom prst="triangle">
              <a:avLst>
                <a:gd fmla="val 100000" name="adj"/>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rot="5400000">
              <a:off x="6827395" y="1013328"/>
              <a:ext cx="1067032" cy="1775517"/>
            </a:xfrm>
            <a:prstGeom prst="corner">
              <a:avLst>
                <a:gd fmla="val 16120" name="adj1"/>
                <a:gd fmla="val 16110" name="adj2"/>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6649280" y="1543825"/>
              <a:ext cx="1602947" cy="1405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txBox="1"/>
            <p:nvPr/>
          </p:nvSpPr>
          <p:spPr>
            <a:xfrm>
              <a:off x="6649280" y="1543825"/>
              <a:ext cx="1602947" cy="140507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Calibri"/>
                <a:buNone/>
              </a:pPr>
              <a:r>
                <a:rPr b="1" lang="en-US" sz="1600">
                  <a:solidFill>
                    <a:schemeClr val="dk1"/>
                  </a:solidFill>
                  <a:latin typeface="Calibri"/>
                  <a:ea typeface="Calibri"/>
                  <a:cs typeface="Calibri"/>
                  <a:sym typeface="Calibri"/>
                </a:rPr>
                <a:t>BEAD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State of NC with NTIA Funds (IIJA)</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- 2025 Award</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-2026-2028 Construction </a:t>
              </a:r>
              <a:endParaRPr/>
            </a:p>
            <a:p>
              <a:pPr indent="0" lvl="0" marL="0" marR="0" rtl="0" algn="l">
                <a:lnSpc>
                  <a:spcPct val="90000"/>
                </a:lnSpc>
                <a:spcBef>
                  <a:spcPts val="560"/>
                </a:spcBef>
                <a:spcAft>
                  <a:spcPts val="0"/>
                </a:spcAft>
                <a:buClr>
                  <a:schemeClr val="dk1"/>
                </a:buClr>
                <a:buSzPts val="1600"/>
                <a:buFont typeface="Calibri"/>
                <a:buNone/>
              </a:pPr>
              <a:r>
                <a:rPr b="0" lang="en-US" sz="1600">
                  <a:solidFill>
                    <a:schemeClr val="dk1"/>
                  </a:solidFill>
                  <a:latin typeface="Calibri"/>
                  <a:ea typeface="Calibri"/>
                  <a:cs typeface="Calibri"/>
                  <a:sym typeface="Calibri"/>
                </a:rPr>
                <a:t>- Service Provider and County match may be required (25% of project cost)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8"/>
          <p:cNvSpPr/>
          <p:nvPr/>
        </p:nvSpPr>
        <p:spPr>
          <a:xfrm>
            <a:off x="0" y="3325"/>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8"/>
          <p:cNvSpPr txBox="1"/>
          <p:nvPr/>
        </p:nvSpPr>
        <p:spPr>
          <a:xfrm>
            <a:off x="472650" y="640825"/>
            <a:ext cx="4080900" cy="558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Existing Awards-RDOF </a:t>
            </a:r>
            <a:endParaRPr/>
          </a:p>
        </p:txBody>
      </p:sp>
      <p:sp>
        <p:nvSpPr>
          <p:cNvPr id="178" name="Google Shape;178;p8"/>
          <p:cNvSpPr/>
          <p:nvPr/>
        </p:nvSpPr>
        <p:spPr>
          <a:xfrm flipH="1">
            <a:off x="4654300" y="516661"/>
            <a:ext cx="18288" cy="5590381"/>
          </a:xfrm>
          <a:custGeom>
            <a:rect b="b" l="l" r="r" t="t"/>
            <a:pathLst>
              <a:path extrusionOk="0" fill="none" h="5590381" w="18288">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extrusionOk="0" h="5590381" w="18288">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8"/>
          <p:cNvSpPr txBox="1"/>
          <p:nvPr/>
        </p:nvSpPr>
        <p:spPr>
          <a:xfrm>
            <a:off x="4654296" y="3706369"/>
            <a:ext cx="6894576" cy="2916854"/>
          </a:xfrm>
          <a:prstGeom prst="rect">
            <a:avLst/>
          </a:prstGeom>
          <a:noFill/>
          <a:ln>
            <a:noFill/>
          </a:ln>
        </p:spPr>
        <p:txBody>
          <a:bodyPr anchorCtr="0" anchor="t" bIns="45700" lIns="91425" spcFirstLastPara="1" rIns="91425" wrap="square" tIns="45700">
            <a:normAutofit/>
          </a:bodyPr>
          <a:lstStyle/>
          <a:p>
            <a:pPr indent="-228600" lvl="0" marL="457200" marR="74930" rtl="0" algn="l">
              <a:lnSpc>
                <a:spcPct val="90000"/>
              </a:lnSpc>
              <a:spcBef>
                <a:spcPts val="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Confirmed June 2022</a:t>
            </a:r>
            <a:endParaRPr b="1"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40% complete by June 2025</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60% complete by June 2026</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80% complete by June 2027</a:t>
            </a:r>
            <a:endParaRPr b="0" sz="2400">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b="0" i="0" lang="en-US" sz="2400" u="none" strike="noStrike">
                <a:solidFill>
                  <a:schemeClr val="dk1"/>
                </a:solidFill>
                <a:latin typeface="Calibri"/>
                <a:ea typeface="Calibri"/>
                <a:cs typeface="Calibri"/>
                <a:sym typeface="Calibri"/>
              </a:rPr>
              <a:t>100% complete by June 2028</a:t>
            </a:r>
            <a:endParaRPr b="0" i="0" sz="2400" u="none" strike="noStrike">
              <a:solidFill>
                <a:schemeClr val="dk1"/>
              </a:solidFill>
              <a:latin typeface="Calibri"/>
              <a:ea typeface="Calibri"/>
              <a:cs typeface="Calibri"/>
              <a:sym typeface="Calibri"/>
            </a:endParaRPr>
          </a:p>
          <a:p>
            <a:pPr indent="-228600" lvl="0" marL="457200" marR="74930" rtl="0" algn="l">
              <a:lnSpc>
                <a:spcPct val="90000"/>
              </a:lnSpc>
              <a:spcBef>
                <a:spcPts val="600"/>
              </a:spcBef>
              <a:spcAft>
                <a:spcPts val="0"/>
              </a:spcAft>
              <a:buClr>
                <a:schemeClr val="dk1"/>
              </a:buClr>
              <a:buSzPts val="2400"/>
              <a:buFont typeface="Arial"/>
              <a:buChar char="•"/>
            </a:pPr>
            <a:r>
              <a:rPr lang="en-US" sz="2400" u="sng">
                <a:solidFill>
                  <a:schemeClr val="hlink"/>
                </a:solidFill>
                <a:latin typeface="Calibri"/>
                <a:ea typeface="Calibri"/>
                <a:cs typeface="Calibri"/>
                <a:sym typeface="Calibri"/>
                <a:hlinkClick r:id="rId3"/>
              </a:rPr>
              <a:t>Link to RDOF Website</a:t>
            </a:r>
            <a:endParaRPr b="0" sz="24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Clr>
                <a:schemeClr val="dk1"/>
              </a:buClr>
              <a:buSzPts val="900"/>
              <a:buFont typeface="Arial"/>
              <a:buChar char="•"/>
            </a:pPr>
            <a:br>
              <a:rPr lang="en-US" sz="900">
                <a:solidFill>
                  <a:schemeClr val="dk1"/>
                </a:solidFill>
                <a:latin typeface="Calibri"/>
                <a:ea typeface="Calibri"/>
                <a:cs typeface="Calibri"/>
                <a:sym typeface="Calibri"/>
              </a:rPr>
            </a:br>
            <a:endParaRPr sz="900">
              <a:solidFill>
                <a:schemeClr val="dk1"/>
              </a:solidFill>
              <a:latin typeface="Calibri"/>
              <a:ea typeface="Calibri"/>
              <a:cs typeface="Calibri"/>
              <a:sym typeface="Calibri"/>
            </a:endParaRPr>
          </a:p>
        </p:txBody>
      </p:sp>
      <p:graphicFrame>
        <p:nvGraphicFramePr>
          <p:cNvPr id="180" name="Google Shape;180;p8"/>
          <p:cNvGraphicFramePr/>
          <p:nvPr/>
        </p:nvGraphicFramePr>
        <p:xfrm>
          <a:off x="4773283" y="640836"/>
          <a:ext cx="3000000" cy="3000000"/>
        </p:xfrm>
        <a:graphic>
          <a:graphicData uri="http://schemas.openxmlformats.org/drawingml/2006/table">
            <a:tbl>
              <a:tblPr bandRow="1" firstRow="1">
                <a:noFill/>
                <a:tableStyleId>{CEA6F90E-FBAA-4AA4-9A0C-DFDC205F3C5D}</a:tableStyleId>
              </a:tblPr>
              <a:tblGrid>
                <a:gridCol w="2195250"/>
                <a:gridCol w="1501900"/>
                <a:gridCol w="1328450"/>
                <a:gridCol w="1631000"/>
              </a:tblGrid>
              <a:tr h="837075">
                <a:tc>
                  <a:txBody>
                    <a:bodyPr/>
                    <a:lstStyle/>
                    <a:p>
                      <a:pPr indent="0" lvl="0" marL="0" marR="0" rtl="0" algn="l">
                        <a:spcBef>
                          <a:spcPts val="0"/>
                        </a:spcBef>
                        <a:spcAft>
                          <a:spcPts val="0"/>
                        </a:spcAft>
                        <a:buNone/>
                      </a:pPr>
                      <a:r>
                        <a:rPr b="0" lang="en-US" sz="1800" u="none" cap="none" strike="noStrike">
                          <a:solidFill>
                            <a:schemeClr val="dk1"/>
                          </a:solidFill>
                        </a:rPr>
                        <a:t>Company </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Last-Mile Technology</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Locations</a:t>
                      </a:r>
                      <a:endParaRPr b="0" i="0" sz="1800" u="none" cap="none" strike="noStrike">
                        <a:solidFill>
                          <a:schemeClr val="dk1"/>
                        </a:solidFill>
                        <a:latin typeface="Calibri"/>
                        <a:ea typeface="Calibri"/>
                        <a:cs typeface="Calibri"/>
                        <a:sym typeface="Calibri"/>
                      </a:endParaRPr>
                    </a:p>
                  </a:txBody>
                  <a:tcPr marT="135125" marB="135125" marR="13425" marL="175675" anchor="b"/>
                </a:tc>
                <a:tc>
                  <a:txBody>
                    <a:bodyPr/>
                    <a:lstStyle/>
                    <a:p>
                      <a:pPr indent="0" lvl="0" marL="0" marR="0" rtl="0" algn="l">
                        <a:spcBef>
                          <a:spcPts val="0"/>
                        </a:spcBef>
                        <a:spcAft>
                          <a:spcPts val="0"/>
                        </a:spcAft>
                        <a:buNone/>
                      </a:pPr>
                      <a:r>
                        <a:rPr b="0" lang="en-US" sz="1800" u="none" cap="none" strike="noStrike">
                          <a:solidFill>
                            <a:schemeClr val="dk1"/>
                          </a:solidFill>
                        </a:rPr>
                        <a:t>10-year support </a:t>
                      </a:r>
                      <a:endParaRPr b="0" i="0" sz="1800" u="none" cap="none" strike="noStrike">
                        <a:solidFill>
                          <a:schemeClr val="dk1"/>
                        </a:solidFill>
                        <a:latin typeface="Calibri"/>
                        <a:ea typeface="Calibri"/>
                        <a:cs typeface="Calibri"/>
                        <a:sym typeface="Calibri"/>
                      </a:endParaRPr>
                    </a:p>
                  </a:txBody>
                  <a:tcPr marT="135125" marB="135125" marR="13425" marL="175675" anchor="b"/>
                </a:tc>
              </a:tr>
              <a:tr h="843275">
                <a:tc>
                  <a:txBody>
                    <a:bodyPr/>
                    <a:lstStyle/>
                    <a:p>
                      <a:pPr indent="0" lvl="0" marL="0" marR="0" rtl="0" algn="l">
                        <a:spcBef>
                          <a:spcPts val="0"/>
                        </a:spcBef>
                        <a:spcAft>
                          <a:spcPts val="0"/>
                        </a:spcAft>
                        <a:buNone/>
                      </a:pPr>
                      <a:r>
                        <a:rPr lang="en-US" sz="1800" u="none" cap="none" strike="noStrike">
                          <a:solidFill>
                            <a:schemeClr val="dk1"/>
                          </a:solidFill>
                        </a:rPr>
                        <a:t>CCO Holdings, LLC (Charter/Spectrum)</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b="0" lang="en-US" sz="1800" u="none" cap="none" strike="noStrike">
                          <a:solidFill>
                            <a:schemeClr val="dk1"/>
                          </a:solidFill>
                        </a:rPr>
                        <a:t>Fiber </a:t>
                      </a:r>
                      <a:endParaRPr b="0" i="0" sz="1800" u="none" cap="none" strike="no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a:t>2,310</a:t>
                      </a:r>
                      <a:endParaRPr sz="1800"/>
                    </a:p>
                  </a:txBody>
                  <a:tcPr marT="135125" marB="135125" marR="13425" marL="175675" anchor="ctr"/>
                </a:tc>
                <a:tc>
                  <a:txBody>
                    <a:bodyPr/>
                    <a:lstStyle/>
                    <a:p>
                      <a:pPr indent="0" lvl="0" marL="0" marR="0" rtl="0" algn="r">
                        <a:spcBef>
                          <a:spcPts val="0"/>
                        </a:spcBef>
                        <a:spcAft>
                          <a:spcPts val="0"/>
                        </a:spcAft>
                        <a:buNone/>
                      </a:pPr>
                      <a:r>
                        <a:rPr lang="en-US" sz="1800"/>
                        <a:t>$3,362,015.00</a:t>
                      </a:r>
                      <a:endParaRPr b="0" i="0" sz="1800" u="none" cap="none" strike="noStrike">
                        <a:solidFill>
                          <a:schemeClr val="dk1"/>
                        </a:solidFill>
                        <a:latin typeface="Calibri"/>
                        <a:ea typeface="Calibri"/>
                        <a:cs typeface="Calibri"/>
                        <a:sym typeface="Calibri"/>
                      </a:endParaRPr>
                    </a:p>
                  </a:txBody>
                  <a:tcPr marT="135125" marB="135125" marR="13425" marL="175675" anchor="ctr"/>
                </a:tc>
              </a:tr>
              <a:tr h="1113550">
                <a:tc>
                  <a:txBody>
                    <a:bodyPr/>
                    <a:lstStyle/>
                    <a:p>
                      <a:pPr indent="0" lvl="0" marL="0" marR="0" rtl="0" algn="l">
                        <a:spcBef>
                          <a:spcPts val="0"/>
                        </a:spcBef>
                        <a:spcAft>
                          <a:spcPts val="0"/>
                        </a:spcAft>
                        <a:buNone/>
                      </a:pPr>
                      <a:r>
                        <a:rPr lang="en-US" sz="1800" strike="sngStrike"/>
                        <a:t>Space Explorations Technologies Corp (Denied)</a:t>
                      </a:r>
                      <a:endParaRPr sz="1800" strike="sngStrike"/>
                    </a:p>
                  </a:txBody>
                  <a:tcPr marT="135125" marB="135125" marR="13425" marL="175675" anchor="ctr"/>
                </a:tc>
                <a:tc>
                  <a:txBody>
                    <a:bodyPr/>
                    <a:lstStyle/>
                    <a:p>
                      <a:pPr indent="0" lvl="0" marL="0" marR="0" rtl="0" algn="r">
                        <a:spcBef>
                          <a:spcPts val="0"/>
                        </a:spcBef>
                        <a:spcAft>
                          <a:spcPts val="0"/>
                        </a:spcAft>
                        <a:buNone/>
                      </a:pPr>
                      <a:r>
                        <a:rPr b="0" lang="en-US" sz="1800" u="none" cap="none" strike="sngStrike">
                          <a:solidFill>
                            <a:schemeClr val="dk1"/>
                          </a:solidFill>
                        </a:rPr>
                        <a:t>Fiber</a:t>
                      </a:r>
                      <a:endParaRPr b="0" i="0" sz="1800" u="none" cap="none" strike="sngStrike">
                        <a:solidFill>
                          <a:schemeClr val="dk1"/>
                        </a:solidFill>
                        <a:latin typeface="Calibri"/>
                        <a:ea typeface="Calibri"/>
                        <a:cs typeface="Calibri"/>
                        <a:sym typeface="Calibri"/>
                      </a:endParaRPr>
                    </a:p>
                  </a:txBody>
                  <a:tcPr marT="135125" marB="135125" marR="13425" marL="175675" anchor="ctr"/>
                </a:tc>
                <a:tc>
                  <a:txBody>
                    <a:bodyPr/>
                    <a:lstStyle/>
                    <a:p>
                      <a:pPr indent="0" lvl="0" marL="0" marR="0" rtl="0" algn="r">
                        <a:spcBef>
                          <a:spcPts val="0"/>
                        </a:spcBef>
                        <a:spcAft>
                          <a:spcPts val="0"/>
                        </a:spcAft>
                        <a:buNone/>
                      </a:pPr>
                      <a:r>
                        <a:rPr lang="en-US" sz="1800" strike="sngStrike"/>
                        <a:t>23</a:t>
                      </a:r>
                      <a:endParaRPr sz="1800" strike="sngStrike"/>
                    </a:p>
                  </a:txBody>
                  <a:tcPr marT="135125" marB="135125" marR="13425" marL="175675" anchor="ctr"/>
                </a:tc>
                <a:tc>
                  <a:txBody>
                    <a:bodyPr/>
                    <a:lstStyle/>
                    <a:p>
                      <a:pPr indent="0" lvl="0" marL="0" marR="0" rtl="0" algn="r">
                        <a:spcBef>
                          <a:spcPts val="0"/>
                        </a:spcBef>
                        <a:spcAft>
                          <a:spcPts val="0"/>
                        </a:spcAft>
                        <a:buNone/>
                      </a:pPr>
                      <a:r>
                        <a:rPr lang="en-US" sz="1800" strike="sngStrike"/>
                        <a:t>$18,277.80</a:t>
                      </a:r>
                      <a:endParaRPr b="0" i="0" sz="1800" u="none" cap="none" strike="sngStrike">
                        <a:solidFill>
                          <a:schemeClr val="dk1"/>
                        </a:solidFill>
                        <a:latin typeface="Calibri"/>
                        <a:ea typeface="Calibri"/>
                        <a:cs typeface="Calibri"/>
                        <a:sym typeface="Calibri"/>
                      </a:endParaRPr>
                    </a:p>
                  </a:txBody>
                  <a:tcPr marT="135125" marB="135125" marR="13425" marL="17567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2021-10-06T19:56:30Z</dcterms:created>
  <dc:creator>Joe Freddoso</dc:creator>
</cp:coreProperties>
</file>