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61"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Lst>
  <p:sldSz cy="6858000" cx="12192000"/>
  <p:notesSz cx="6858000" cy="9144000"/>
  <p:embeddedFontLst>
    <p:embeddedFont>
      <p:font typeface="Montserrat"/>
      <p:regular r:id="rId27"/>
      <p:bold r:id="rId28"/>
      <p:italic r:id="rId29"/>
      <p:boldItalic r:id="rId30"/>
    </p:embeddedFont>
    <p:embeddedFont>
      <p:font typeface="Helvetica Neue"/>
      <p:regular r:id="rId31"/>
      <p:bold r:id="rId32"/>
      <p:italic r:id="rId33"/>
      <p:boldItalic r:id="rId3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5" roundtripDataSignature="AMtx7miYVJQCDMBNQOi2QHpYjqz3He9Xs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0976701B-5D18-4F9A-A47C-3CD3A558FED3}">
  <a:tblStyle styleId="{0976701B-5D18-4F9A-A47C-3CD3A558FED3}" styleName="Table_0">
    <a:wholeTbl>
      <a:tcTxStyle b="off" i="off">
        <a:font>
          <a:latin typeface="Calibri"/>
          <a:ea typeface="Calibri"/>
          <a:cs typeface="Calibri"/>
        </a:font>
        <a:schemeClr val="dk1"/>
      </a:tcTxStyle>
      <a:tcStyle>
        <a:tcBdr>
          <a:left>
            <a:ln cap="flat" cmpd="sng" w="12700">
              <a:solidFill>
                <a:schemeClr val="accent3"/>
              </a:solidFill>
              <a:prstDash val="solid"/>
              <a:round/>
              <a:headEnd len="sm" w="sm" type="none"/>
              <a:tailEnd len="sm" w="sm" type="none"/>
            </a:ln>
          </a:left>
          <a:right>
            <a:ln cap="flat" cmpd="sng" w="12700">
              <a:solidFill>
                <a:schemeClr val="accent3"/>
              </a:solidFill>
              <a:prstDash val="solid"/>
              <a:round/>
              <a:headEnd len="sm" w="sm" type="none"/>
              <a:tailEnd len="sm" w="sm" type="none"/>
            </a:ln>
          </a:right>
          <a:top>
            <a:ln cap="flat" cmpd="sng" w="12700">
              <a:solidFill>
                <a:schemeClr val="accent3"/>
              </a:solidFill>
              <a:prstDash val="solid"/>
              <a:round/>
              <a:headEnd len="sm" w="sm" type="none"/>
              <a:tailEnd len="sm" w="sm" type="none"/>
            </a:ln>
          </a:top>
          <a:bottom>
            <a:ln cap="flat" cmpd="sng" w="12700">
              <a:solidFill>
                <a:schemeClr val="accent3"/>
              </a:solidFill>
              <a:prstDash val="solid"/>
              <a:round/>
              <a:headEnd len="sm" w="sm" type="none"/>
              <a:tailEnd len="sm" w="sm" type="none"/>
            </a:ln>
          </a:bottom>
          <a:insideH>
            <a:ln cap="flat" cmpd="sng" w="12700">
              <a:solidFill>
                <a:schemeClr val="accent3"/>
              </a:solidFill>
              <a:prstDash val="solid"/>
              <a:round/>
              <a:headEnd len="sm" w="sm" type="none"/>
              <a:tailEnd len="sm" w="sm" type="none"/>
            </a:ln>
          </a:insideH>
          <a:insideV>
            <a:ln cap="flat" cmpd="sng" w="12700">
              <a:solidFill>
                <a:schemeClr val="accent3"/>
              </a:solidFill>
              <a:prstDash val="solid"/>
              <a:round/>
              <a:headEnd len="sm" w="sm" type="none"/>
              <a:tailEnd len="sm" w="sm" type="none"/>
            </a:ln>
          </a:insideV>
        </a:tcBdr>
        <a:fill>
          <a:solidFill>
            <a:srgbClr val="FFFFFF">
              <a:alpha val="0"/>
            </a:srgbClr>
          </a:solidFill>
        </a:fill>
      </a:tcStyle>
    </a:wholeTbl>
    <a:band1H>
      <a:tcTxStyle/>
      <a:tcStyle>
        <a:fill>
          <a:solidFill>
            <a:schemeClr val="accent3">
              <a:alpha val="20000"/>
            </a:schemeClr>
          </a:solidFill>
        </a:fill>
      </a:tcStyle>
    </a:band1H>
    <a:band2H>
      <a:tcTxStyle/>
    </a:band2H>
    <a:band1V>
      <a:tcTxStyle/>
      <a:tcStyle>
        <a:fill>
          <a:solidFill>
            <a:schemeClr val="accent3">
              <a:alpha val="20000"/>
            </a:schemeClr>
          </a:solidFill>
        </a:fill>
      </a:tcStyle>
    </a:band1V>
    <a:band2V>
      <a:tcTxStyle/>
    </a:band2V>
    <a:lastCol>
      <a:tcTxStyle b="on" i="off"/>
    </a:lastCol>
    <a:firstCol>
      <a:tcTxStyle b="on" i="off"/>
    </a:firstCol>
    <a:lastRow>
      <a:tcTxStyle b="on" i="off"/>
      <a:tcStyle>
        <a:tcBdr>
          <a:top>
            <a:ln cap="flat" cmpd="sng" w="50800">
              <a:solidFill>
                <a:schemeClr val="accent3"/>
              </a:solidFill>
              <a:prstDash val="solid"/>
              <a:round/>
              <a:headEnd len="sm" w="sm" type="none"/>
              <a:tailEnd len="sm" w="sm" type="none"/>
            </a:ln>
          </a:top>
        </a:tcBdr>
        <a:fill>
          <a:solidFill>
            <a:srgbClr val="FFFFFF">
              <a:alpha val="0"/>
            </a:srgbClr>
          </a:solidFill>
        </a:fill>
      </a:tcStyle>
    </a:lastRow>
    <a:seCell>
      <a:tcTxStyle/>
    </a:seCell>
    <a:swCell>
      <a:tcTxStyle/>
    </a:swCell>
    <a:firstRow>
      <a:tcTxStyle b="on" i="off"/>
      <a:tcStyle>
        <a:tcBdr>
          <a:bottom>
            <a:ln cap="flat" cmpd="sng" w="25400">
              <a:solidFill>
                <a:schemeClr val="accent3"/>
              </a:solidFill>
              <a:prstDash val="solid"/>
              <a:round/>
              <a:headEnd len="sm" w="sm" type="none"/>
              <a:tailEnd len="sm" w="sm" type="none"/>
            </a:ln>
          </a:bottom>
        </a:tcBdr>
        <a:fill>
          <a:solidFill>
            <a:srgbClr val="FFFFFF">
              <a:alpha val="0"/>
            </a:srgbClr>
          </a:solidFill>
        </a:fill>
      </a:tcStyle>
    </a:firstRow>
    <a:neCell>
      <a:tcTxStyle/>
    </a:neCell>
    <a:nwCell>
      <a:tcTxStyle/>
    </a:nwCell>
  </a:tblStyle>
  <a:tblStyle styleId="{A7487EB9-6591-4574-BD90-E33F502C3F41}" styleName="Table_1">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BF5"/>
          </a:solidFill>
        </a:fill>
      </a:tcStyle>
    </a:wholeTbl>
    <a:band1H>
      <a:tcTxStyle/>
      <a:tcStyle>
        <a:fill>
          <a:solidFill>
            <a:srgbClr val="CDD4EA"/>
          </a:solidFill>
        </a:fill>
      </a:tcStyle>
    </a:band1H>
    <a:band2H>
      <a:tcTxStyle/>
    </a:band2H>
    <a:band1V>
      <a:tcTxStyle/>
      <a:tcStyle>
        <a:fill>
          <a:solidFill>
            <a:srgbClr val="CDD4EA"/>
          </a:solidFill>
        </a:fill>
      </a:tcStyle>
    </a:band1V>
    <a:band2V>
      <a:tcTxStyle/>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font" Target="fonts/Montserrat-bold.fntdata"/><Relationship Id="rId27" Type="http://schemas.openxmlformats.org/officeDocument/2006/relationships/font" Target="fonts/Montserrat-regular.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font" Target="fonts/Montserrat-italic.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HelveticaNeue-regular.fntdata"/><Relationship Id="rId30" Type="http://schemas.openxmlformats.org/officeDocument/2006/relationships/font" Target="fonts/Montserrat-boldItalic.fntdata"/><Relationship Id="rId11" Type="http://schemas.openxmlformats.org/officeDocument/2006/relationships/slide" Target="slides/slide5.xml"/><Relationship Id="rId33" Type="http://schemas.openxmlformats.org/officeDocument/2006/relationships/font" Target="fonts/HelveticaNeue-italic.fntdata"/><Relationship Id="rId10" Type="http://schemas.openxmlformats.org/officeDocument/2006/relationships/slide" Target="slides/slide4.xml"/><Relationship Id="rId32" Type="http://schemas.openxmlformats.org/officeDocument/2006/relationships/font" Target="fonts/HelveticaNeue-bold.fntdata"/><Relationship Id="rId13" Type="http://schemas.openxmlformats.org/officeDocument/2006/relationships/slide" Target="slides/slide7.xml"/><Relationship Id="rId35" Type="http://customschemas.google.com/relationships/presentationmetadata" Target="metadata"/><Relationship Id="rId12" Type="http://schemas.openxmlformats.org/officeDocument/2006/relationships/slide" Target="slides/slide6.xml"/><Relationship Id="rId34" Type="http://schemas.openxmlformats.org/officeDocument/2006/relationships/font" Target="fonts/HelveticaNeue-boldItalic.fntdata"/><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29eecbe5279_0_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4" name="Google Shape;104;g29eecbe5279_0_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0" name="Google Shape;190;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0" name="Google Shape;200;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6" name="Google Shape;206;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6" name="Google Shape;216;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222" name="Google Shape;222;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g25e0f28484e_0_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35" name="Google Shape;235;g25e0f28484e_0_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6" name="Google Shape;236;g25e0f28484e_0_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g25e0f28484e_0_8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43" name="Google Shape;243;g25e0f28484e_0_8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4" name="Google Shape;244;g25e0f28484e_0_8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1" name="Google Shape;251;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g29ebee800e5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8" name="Google Shape;258;g29ebee800e5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8" name="Google Shape;268;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0" name="Google Shape;110;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4" name="Google Shape;274;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8" name="Google Shape;118;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8" name="Google Shape;128;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7" name="Google Shape;137;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3" name="Google Shape;143;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29eecbe5279_0_9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29eecbe5279_0_9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0" name="Google Shape;150;g29eecbe5279_0_9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9" name="Google Shape;159;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9" name="Google Shape;169;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5" name="Shape 15"/>
        <p:cNvGrpSpPr/>
        <p:nvPr/>
      </p:nvGrpSpPr>
      <p:grpSpPr>
        <a:xfrm>
          <a:off x="0" y="0"/>
          <a:ext cx="0" cy="0"/>
          <a:chOff x="0" y="0"/>
          <a:chExt cx="0" cy="0"/>
        </a:xfrm>
      </p:grpSpPr>
      <p:sp>
        <p:nvSpPr>
          <p:cNvPr id="16" name="Google Shape;16;p1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1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 name="Google Shape;18;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2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29"/>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30"/>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30"/>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1">
  <p:cSld name="Title and Content">
    <p:spTree>
      <p:nvGrpSpPr>
        <p:cNvPr id="84" name="Shape 84"/>
        <p:cNvGrpSpPr/>
        <p:nvPr/>
      </p:nvGrpSpPr>
      <p:grpSpPr>
        <a:xfrm>
          <a:off x="0" y="0"/>
          <a:ext cx="0" cy="0"/>
          <a:chOff x="0" y="0"/>
          <a:chExt cx="0" cy="0"/>
        </a:xfrm>
      </p:grpSpPr>
      <p:sp>
        <p:nvSpPr>
          <p:cNvPr id="85" name="Google Shape;85;g29eecbe5279_0_271"/>
          <p:cNvSpPr txBox="1"/>
          <p:nvPr>
            <p:ph idx="1" type="body"/>
          </p:nvPr>
        </p:nvSpPr>
        <p:spPr>
          <a:xfrm>
            <a:off x="838200" y="1532467"/>
            <a:ext cx="10515600" cy="4644600"/>
          </a:xfrm>
          <a:prstGeom prst="rect">
            <a:avLst/>
          </a:prstGeom>
          <a:noFill/>
          <a:ln>
            <a:noFill/>
          </a:ln>
        </p:spPr>
        <p:txBody>
          <a:bodyPr anchorCtr="0" anchor="t" bIns="45700" lIns="91425" spcFirstLastPara="1" rIns="91425" wrap="square" tIns="45700">
            <a:norm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86" name="Google Shape;86;g29eecbe5279_0_271"/>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87" name="Google Shape;87;g29eecbe5279_0_271"/>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88" name="Google Shape;88;g29eecbe5279_0_271"/>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89" name="Google Shape;89;g29eecbe5279_0_271"/>
          <p:cNvSpPr txBox="1"/>
          <p:nvPr>
            <p:ph type="title"/>
          </p:nvPr>
        </p:nvSpPr>
        <p:spPr>
          <a:xfrm>
            <a:off x="838200" y="365125"/>
            <a:ext cx="10515600" cy="9879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96" name="Shape 96"/>
        <p:cNvGrpSpPr/>
        <p:nvPr/>
      </p:nvGrpSpPr>
      <p:grpSpPr>
        <a:xfrm>
          <a:off x="0" y="0"/>
          <a:ext cx="0" cy="0"/>
          <a:chOff x="0" y="0"/>
          <a:chExt cx="0" cy="0"/>
        </a:xfrm>
      </p:grpSpPr>
      <p:sp>
        <p:nvSpPr>
          <p:cNvPr id="97" name="Google Shape;97;p2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8" name="Google Shape;98;p2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99" name="Google Shape;99;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0" name="Google Shape;100;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1" name="Google Shape;101;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1" name="Shape 21"/>
        <p:cNvGrpSpPr/>
        <p:nvPr/>
      </p:nvGrpSpPr>
      <p:grpSpPr>
        <a:xfrm>
          <a:off x="0" y="0"/>
          <a:ext cx="0" cy="0"/>
          <a:chOff x="0" y="0"/>
          <a:chExt cx="0" cy="0"/>
        </a:xfrm>
      </p:grpSpPr>
      <p:sp>
        <p:nvSpPr>
          <p:cNvPr id="22" name="Google Shape;22;p2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6" name="Shape 26"/>
        <p:cNvGrpSpPr/>
        <p:nvPr/>
      </p:nvGrpSpPr>
      <p:grpSpPr>
        <a:xfrm>
          <a:off x="0" y="0"/>
          <a:ext cx="0" cy="0"/>
          <a:chOff x="0" y="0"/>
          <a:chExt cx="0" cy="0"/>
        </a:xfrm>
      </p:grpSpPr>
      <p:sp>
        <p:nvSpPr>
          <p:cNvPr id="27" name="Google Shape;27;p22"/>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8" name="Google Shape;28;p22"/>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9" name="Google Shape;29;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2" name="Shape 32"/>
        <p:cNvGrpSpPr/>
        <p:nvPr/>
      </p:nvGrpSpPr>
      <p:grpSpPr>
        <a:xfrm>
          <a:off x="0" y="0"/>
          <a:ext cx="0" cy="0"/>
          <a:chOff x="0" y="0"/>
          <a:chExt cx="0" cy="0"/>
        </a:xfrm>
      </p:grpSpPr>
      <p:sp>
        <p:nvSpPr>
          <p:cNvPr id="33" name="Google Shape;33;p23"/>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4" name="Google Shape;34;p23"/>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5" name="Google Shape;35;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8" name="Shape 38"/>
        <p:cNvGrpSpPr/>
        <p:nvPr/>
      </p:nvGrpSpPr>
      <p:grpSpPr>
        <a:xfrm>
          <a:off x="0" y="0"/>
          <a:ext cx="0" cy="0"/>
          <a:chOff x="0" y="0"/>
          <a:chExt cx="0" cy="0"/>
        </a:xfrm>
      </p:grpSpPr>
      <p:sp>
        <p:nvSpPr>
          <p:cNvPr id="39" name="Google Shape;39;p2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0" name="Google Shape;40;p24"/>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 name="Google Shape;41;p24"/>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5" name="Shape 45"/>
        <p:cNvGrpSpPr/>
        <p:nvPr/>
      </p:nvGrpSpPr>
      <p:grpSpPr>
        <a:xfrm>
          <a:off x="0" y="0"/>
          <a:ext cx="0" cy="0"/>
          <a:chOff x="0" y="0"/>
          <a:chExt cx="0" cy="0"/>
        </a:xfrm>
      </p:grpSpPr>
      <p:sp>
        <p:nvSpPr>
          <p:cNvPr id="46" name="Google Shape;46;p25"/>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25"/>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8" name="Google Shape;48;p25"/>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9" name="Google Shape;49;p25"/>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0" name="Google Shape;50;p25"/>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1" name="Google Shape;51;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4" name="Shape 54"/>
        <p:cNvGrpSpPr/>
        <p:nvPr/>
      </p:nvGrpSpPr>
      <p:grpSpPr>
        <a:xfrm>
          <a:off x="0" y="0"/>
          <a:ext cx="0" cy="0"/>
          <a:chOff x="0" y="0"/>
          <a:chExt cx="0" cy="0"/>
        </a:xfrm>
      </p:grpSpPr>
      <p:sp>
        <p:nvSpPr>
          <p:cNvPr id="55" name="Google Shape;55;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27"/>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27"/>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27"/>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28"/>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28"/>
          <p:cNvSpPr/>
          <p:nvPr>
            <p:ph idx="2" type="pic"/>
          </p:nvPr>
        </p:nvSpPr>
        <p:spPr>
          <a:xfrm>
            <a:off x="5183188" y="987425"/>
            <a:ext cx="6172200" cy="4873625"/>
          </a:xfrm>
          <a:prstGeom prst="rect">
            <a:avLst/>
          </a:prstGeom>
          <a:noFill/>
          <a:ln>
            <a:noFill/>
          </a:ln>
        </p:spPr>
      </p:sp>
      <p:sp>
        <p:nvSpPr>
          <p:cNvPr id="68" name="Google Shape;68;p28"/>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90" name="Shape 90"/>
        <p:cNvGrpSpPr/>
        <p:nvPr/>
      </p:nvGrpSpPr>
      <p:grpSpPr>
        <a:xfrm>
          <a:off x="0" y="0"/>
          <a:ext cx="0" cy="0"/>
          <a:chOff x="0" y="0"/>
          <a:chExt cx="0" cy="0"/>
        </a:xfrm>
      </p:grpSpPr>
      <p:sp>
        <p:nvSpPr>
          <p:cNvPr id="91" name="Google Shape;91;p1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lt1"/>
              </a:buClr>
              <a:buSzPts val="4400"/>
              <a:buFont typeface="Calibri"/>
              <a:buNone/>
              <a:defRPr b="0" i="0" sz="4400" u="none" cap="none" strike="noStrik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92" name="Google Shape;92;p1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9pPr>
          </a:lstStyle>
          <a:p/>
        </p:txBody>
      </p:sp>
      <p:sp>
        <p:nvSpPr>
          <p:cNvPr id="93" name="Google Shape;93;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94" name="Google Shape;94;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95" name="Google Shape;95;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sz="1200" u="none">
                <a:solidFill>
                  <a:schemeClr val="lt1"/>
                </a:solidFill>
                <a:latin typeface="Calibri"/>
                <a:ea typeface="Calibri"/>
                <a:cs typeface="Calibri"/>
                <a:sym typeface="Calibri"/>
              </a:defRPr>
            </a:lvl1pPr>
            <a:lvl2pPr indent="0" lvl="1" marL="0" marR="0" rtl="0" algn="r">
              <a:spcBef>
                <a:spcPts val="0"/>
              </a:spcBef>
              <a:buNone/>
              <a:defRPr b="0" sz="1200" u="none">
                <a:solidFill>
                  <a:schemeClr val="lt1"/>
                </a:solidFill>
                <a:latin typeface="Calibri"/>
                <a:ea typeface="Calibri"/>
                <a:cs typeface="Calibri"/>
                <a:sym typeface="Calibri"/>
              </a:defRPr>
            </a:lvl2pPr>
            <a:lvl3pPr indent="0" lvl="2" marL="0" marR="0" rtl="0" algn="r">
              <a:spcBef>
                <a:spcPts val="0"/>
              </a:spcBef>
              <a:buNone/>
              <a:defRPr b="0" sz="1200" u="none">
                <a:solidFill>
                  <a:schemeClr val="lt1"/>
                </a:solidFill>
                <a:latin typeface="Calibri"/>
                <a:ea typeface="Calibri"/>
                <a:cs typeface="Calibri"/>
                <a:sym typeface="Calibri"/>
              </a:defRPr>
            </a:lvl3pPr>
            <a:lvl4pPr indent="0" lvl="3" marL="0" marR="0" rtl="0" algn="r">
              <a:spcBef>
                <a:spcPts val="0"/>
              </a:spcBef>
              <a:buNone/>
              <a:defRPr b="0" sz="1200" u="none">
                <a:solidFill>
                  <a:schemeClr val="lt1"/>
                </a:solidFill>
                <a:latin typeface="Calibri"/>
                <a:ea typeface="Calibri"/>
                <a:cs typeface="Calibri"/>
                <a:sym typeface="Calibri"/>
              </a:defRPr>
            </a:lvl4pPr>
            <a:lvl5pPr indent="0" lvl="4" marL="0" marR="0" rtl="0" algn="r">
              <a:spcBef>
                <a:spcPts val="0"/>
              </a:spcBef>
              <a:buNone/>
              <a:defRPr b="0" sz="1200" u="none">
                <a:solidFill>
                  <a:schemeClr val="lt1"/>
                </a:solidFill>
                <a:latin typeface="Calibri"/>
                <a:ea typeface="Calibri"/>
                <a:cs typeface="Calibri"/>
                <a:sym typeface="Calibri"/>
              </a:defRPr>
            </a:lvl5pPr>
            <a:lvl6pPr indent="0" lvl="5" marL="0" marR="0" rtl="0" algn="r">
              <a:spcBef>
                <a:spcPts val="0"/>
              </a:spcBef>
              <a:buNone/>
              <a:defRPr b="0" sz="1200" u="none">
                <a:solidFill>
                  <a:schemeClr val="lt1"/>
                </a:solidFill>
                <a:latin typeface="Calibri"/>
                <a:ea typeface="Calibri"/>
                <a:cs typeface="Calibri"/>
                <a:sym typeface="Calibri"/>
              </a:defRPr>
            </a:lvl6pPr>
            <a:lvl7pPr indent="0" lvl="6" marL="0" marR="0" rtl="0" algn="r">
              <a:spcBef>
                <a:spcPts val="0"/>
              </a:spcBef>
              <a:buNone/>
              <a:defRPr b="0" sz="1200" u="none">
                <a:solidFill>
                  <a:schemeClr val="lt1"/>
                </a:solidFill>
                <a:latin typeface="Calibri"/>
                <a:ea typeface="Calibri"/>
                <a:cs typeface="Calibri"/>
                <a:sym typeface="Calibri"/>
              </a:defRPr>
            </a:lvl7pPr>
            <a:lvl8pPr indent="0" lvl="7" marL="0" marR="0" rtl="0" algn="r">
              <a:spcBef>
                <a:spcPts val="0"/>
              </a:spcBef>
              <a:buNone/>
              <a:defRPr b="0" sz="1200" u="none">
                <a:solidFill>
                  <a:schemeClr val="lt1"/>
                </a:solidFill>
                <a:latin typeface="Calibri"/>
                <a:ea typeface="Calibri"/>
                <a:cs typeface="Calibri"/>
                <a:sym typeface="Calibri"/>
              </a:defRPr>
            </a:lvl8pPr>
            <a:lvl9pPr indent="0" lvl="8" marL="0" marR="0" rtl="0" algn="r">
              <a:spcBef>
                <a:spcPts val="0"/>
              </a:spcBef>
              <a:buNone/>
              <a:defRPr b="0" sz="1200" u="non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2"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hyperlink" Target="https://www.ncbroadband.gov/funding-programs/great-grant-federal/great-grant-2021-2022/2022-great-grant-applications"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hyperlink" Target="https://home.treasury.gov/policy-issues/coronavirus/assistance-for-state-local-and-tribal-governments"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hyperlink" Target="https://www.ncbroadband.gov/documents/bead-5-year-plan-final/download?attachment" TargetMode="External"/><Relationship Id="rId4" Type="http://schemas.openxmlformats.org/officeDocument/2006/relationships/hyperlink" Target="https://www.ncbroadband.gov/documents/bead-volume-1-draft-initial-proposal/download?attachment" TargetMode="External"/><Relationship Id="rId5" Type="http://schemas.openxmlformats.org/officeDocument/2006/relationships/hyperlink" Target="https://www.ncbroadband.gov/documents/bead-volume-2-draft-initial-proposal/download?attachment" TargetMode="External"/><Relationship Id="rId6" Type="http://schemas.openxmlformats.org/officeDocument/2006/relationships/hyperlink" Target="https://www.ncbroadband.gov/documents/workforce-development-draft-plan/download?attachment"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0.xml"/><Relationship Id="rId3" Type="http://schemas.openxmlformats.org/officeDocument/2006/relationships/image" Target="../media/image10.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hyperlink" Target="https://www.nconemap.gov/pages/broadband" TargetMode="Externa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hyperlink" Target="https://www.ncbroadband.gov/digitalequity" TargetMode="External"/><Relationship Id="rId4" Type="http://schemas.openxmlformats.org/officeDocument/2006/relationships/image" Target="../media/image7.png"/><Relationship Id="rId5"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 Id="rId3" Type="http://schemas.openxmlformats.org/officeDocument/2006/relationships/image" Target="../media/image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pic>
        <p:nvPicPr>
          <p:cNvPr id="106" name="Google Shape;106;g29eecbe5279_0_6"/>
          <p:cNvPicPr preferRelativeResize="0"/>
          <p:nvPr/>
        </p:nvPicPr>
        <p:blipFill rotWithShape="1">
          <a:blip r:embed="rId3">
            <a:alphaModFix/>
          </a:blip>
          <a:srcRect b="0" l="0" r="0" t="0"/>
          <a:stretch/>
        </p:blipFill>
        <p:spPr>
          <a:xfrm>
            <a:off x="1303507" y="1721795"/>
            <a:ext cx="9753600" cy="3152775"/>
          </a:xfrm>
          <a:prstGeom prst="rect">
            <a:avLst/>
          </a:prstGeom>
          <a:noFill/>
          <a:ln>
            <a:noFill/>
          </a:ln>
        </p:spPr>
      </p:pic>
      <p:pic>
        <p:nvPicPr>
          <p:cNvPr id="107" name="Google Shape;107;g29eecbe5279_0_6"/>
          <p:cNvPicPr preferRelativeResize="0"/>
          <p:nvPr/>
        </p:nvPicPr>
        <p:blipFill rotWithShape="1">
          <a:blip r:embed="rId4">
            <a:alphaModFix/>
          </a:blip>
          <a:srcRect b="0" l="0" r="0" t="0"/>
          <a:stretch/>
        </p:blipFill>
        <p:spPr>
          <a:xfrm>
            <a:off x="7679987" y="5584993"/>
            <a:ext cx="4419600" cy="10382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1" name="Shape 191"/>
        <p:cNvGrpSpPr/>
        <p:nvPr/>
      </p:nvGrpSpPr>
      <p:grpSpPr>
        <a:xfrm>
          <a:off x="0" y="0"/>
          <a:ext cx="0" cy="0"/>
          <a:chOff x="0" y="0"/>
          <a:chExt cx="0" cy="0"/>
        </a:xfrm>
      </p:grpSpPr>
      <p:sp>
        <p:nvSpPr>
          <p:cNvPr id="192" name="Google Shape;192;p8"/>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3" name="Google Shape;193;p8"/>
          <p:cNvSpPr txBox="1"/>
          <p:nvPr/>
        </p:nvSpPr>
        <p:spPr>
          <a:xfrm>
            <a:off x="558800" y="640825"/>
            <a:ext cx="4095600" cy="5583000"/>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chemeClr val="dk1"/>
              </a:buClr>
              <a:buSzPts val="5400"/>
              <a:buFont typeface="Calibri"/>
              <a:buNone/>
            </a:pPr>
            <a:r>
              <a:rPr lang="en-US" sz="5400">
                <a:solidFill>
                  <a:schemeClr val="dk1"/>
                </a:solidFill>
                <a:latin typeface="Calibri"/>
                <a:ea typeface="Calibri"/>
                <a:cs typeface="Calibri"/>
                <a:sym typeface="Calibri"/>
              </a:rPr>
              <a:t>Existing Awards-RDOF </a:t>
            </a:r>
            <a:endParaRPr/>
          </a:p>
        </p:txBody>
      </p:sp>
      <p:sp>
        <p:nvSpPr>
          <p:cNvPr id="194" name="Google Shape;194;p8"/>
          <p:cNvSpPr/>
          <p:nvPr/>
        </p:nvSpPr>
        <p:spPr>
          <a:xfrm flipH="1">
            <a:off x="4678550" y="633811"/>
            <a:ext cx="18288" cy="5590381"/>
          </a:xfrm>
          <a:custGeom>
            <a:rect b="b" l="l" r="r" t="t"/>
            <a:pathLst>
              <a:path extrusionOk="0" fill="none" h="5590381" w="18288">
                <a:moveTo>
                  <a:pt x="0" y="0"/>
                </a:moveTo>
                <a:cubicBezTo>
                  <a:pt x="7726" y="-435"/>
                  <a:pt x="14198" y="437"/>
                  <a:pt x="18288" y="0"/>
                </a:cubicBezTo>
                <a:cubicBezTo>
                  <a:pt x="-5226" y="225076"/>
                  <a:pt x="46275" y="562283"/>
                  <a:pt x="18288" y="754701"/>
                </a:cubicBezTo>
                <a:cubicBezTo>
                  <a:pt x="-9699" y="947119"/>
                  <a:pt x="30081" y="1239251"/>
                  <a:pt x="18288" y="1565307"/>
                </a:cubicBezTo>
                <a:cubicBezTo>
                  <a:pt x="6495" y="1891363"/>
                  <a:pt x="7160" y="1999140"/>
                  <a:pt x="18288" y="2152297"/>
                </a:cubicBezTo>
                <a:cubicBezTo>
                  <a:pt x="29417" y="2305454"/>
                  <a:pt x="28705" y="2598333"/>
                  <a:pt x="18288" y="2906998"/>
                </a:cubicBezTo>
                <a:cubicBezTo>
                  <a:pt x="7871" y="3215663"/>
                  <a:pt x="35263" y="3327412"/>
                  <a:pt x="18288" y="3549892"/>
                </a:cubicBezTo>
                <a:cubicBezTo>
                  <a:pt x="1313" y="3772372"/>
                  <a:pt x="38561" y="3843836"/>
                  <a:pt x="18288" y="4080978"/>
                </a:cubicBezTo>
                <a:cubicBezTo>
                  <a:pt x="-1985" y="4318120"/>
                  <a:pt x="-3806" y="4511166"/>
                  <a:pt x="18288" y="4835680"/>
                </a:cubicBezTo>
                <a:cubicBezTo>
                  <a:pt x="40382" y="5160194"/>
                  <a:pt x="-13070" y="5401748"/>
                  <a:pt x="18288" y="5590381"/>
                </a:cubicBezTo>
                <a:cubicBezTo>
                  <a:pt x="12010" y="5589863"/>
                  <a:pt x="6799" y="5589982"/>
                  <a:pt x="0" y="5590381"/>
                </a:cubicBezTo>
                <a:cubicBezTo>
                  <a:pt x="-6480" y="5250523"/>
                  <a:pt x="-32148" y="5052531"/>
                  <a:pt x="0" y="4835680"/>
                </a:cubicBezTo>
                <a:cubicBezTo>
                  <a:pt x="32148" y="4618829"/>
                  <a:pt x="5352" y="4496374"/>
                  <a:pt x="0" y="4304593"/>
                </a:cubicBezTo>
                <a:cubicBezTo>
                  <a:pt x="-5352" y="4112812"/>
                  <a:pt x="9645" y="3919423"/>
                  <a:pt x="0" y="3773507"/>
                </a:cubicBezTo>
                <a:cubicBezTo>
                  <a:pt x="-9645" y="3627591"/>
                  <a:pt x="-10654" y="3330687"/>
                  <a:pt x="0" y="3186517"/>
                </a:cubicBezTo>
                <a:cubicBezTo>
                  <a:pt x="10654" y="3042347"/>
                  <a:pt x="18181" y="2635923"/>
                  <a:pt x="0" y="2487720"/>
                </a:cubicBezTo>
                <a:cubicBezTo>
                  <a:pt x="-18181" y="2339517"/>
                  <a:pt x="-7947" y="2113537"/>
                  <a:pt x="0" y="1956633"/>
                </a:cubicBezTo>
                <a:cubicBezTo>
                  <a:pt x="7947" y="1799729"/>
                  <a:pt x="-15145" y="1657735"/>
                  <a:pt x="0" y="1425547"/>
                </a:cubicBezTo>
                <a:cubicBezTo>
                  <a:pt x="15145" y="1193359"/>
                  <a:pt x="-23832" y="948054"/>
                  <a:pt x="0" y="614942"/>
                </a:cubicBezTo>
                <a:cubicBezTo>
                  <a:pt x="23832" y="281831"/>
                  <a:pt x="2816" y="129878"/>
                  <a:pt x="0" y="0"/>
                </a:cubicBezTo>
                <a:close/>
              </a:path>
              <a:path extrusionOk="0" h="5590381" w="18288">
                <a:moveTo>
                  <a:pt x="0" y="0"/>
                </a:moveTo>
                <a:cubicBezTo>
                  <a:pt x="5871" y="848"/>
                  <a:pt x="11713" y="-200"/>
                  <a:pt x="18288" y="0"/>
                </a:cubicBezTo>
                <a:cubicBezTo>
                  <a:pt x="41141" y="165299"/>
                  <a:pt x="3613" y="427555"/>
                  <a:pt x="18288" y="698798"/>
                </a:cubicBezTo>
                <a:cubicBezTo>
                  <a:pt x="32963" y="970041"/>
                  <a:pt x="19680" y="1226199"/>
                  <a:pt x="18288" y="1397595"/>
                </a:cubicBezTo>
                <a:cubicBezTo>
                  <a:pt x="16896" y="1568991"/>
                  <a:pt x="38798" y="1794517"/>
                  <a:pt x="18288" y="2152297"/>
                </a:cubicBezTo>
                <a:cubicBezTo>
                  <a:pt x="-2222" y="2510077"/>
                  <a:pt x="40846" y="2594424"/>
                  <a:pt x="18288" y="2739287"/>
                </a:cubicBezTo>
                <a:cubicBezTo>
                  <a:pt x="-4270" y="2884150"/>
                  <a:pt x="27117" y="3129706"/>
                  <a:pt x="18288" y="3493988"/>
                </a:cubicBezTo>
                <a:cubicBezTo>
                  <a:pt x="9459" y="3858270"/>
                  <a:pt x="54201" y="4041447"/>
                  <a:pt x="18288" y="4304593"/>
                </a:cubicBezTo>
                <a:cubicBezTo>
                  <a:pt x="-17625" y="4567740"/>
                  <a:pt x="49627" y="5149125"/>
                  <a:pt x="18288" y="5590381"/>
                </a:cubicBezTo>
                <a:cubicBezTo>
                  <a:pt x="10860" y="5590744"/>
                  <a:pt x="7568" y="5590157"/>
                  <a:pt x="0" y="5590381"/>
                </a:cubicBezTo>
                <a:cubicBezTo>
                  <a:pt x="36767" y="5266821"/>
                  <a:pt x="-16223" y="5116146"/>
                  <a:pt x="0" y="4835680"/>
                </a:cubicBezTo>
                <a:cubicBezTo>
                  <a:pt x="16223" y="4555214"/>
                  <a:pt x="-16316" y="4356490"/>
                  <a:pt x="0" y="4136882"/>
                </a:cubicBezTo>
                <a:cubicBezTo>
                  <a:pt x="16316" y="3917274"/>
                  <a:pt x="8005" y="3773465"/>
                  <a:pt x="0" y="3549892"/>
                </a:cubicBezTo>
                <a:cubicBezTo>
                  <a:pt x="-8005" y="3326319"/>
                  <a:pt x="27623" y="3052456"/>
                  <a:pt x="0" y="2851094"/>
                </a:cubicBezTo>
                <a:cubicBezTo>
                  <a:pt x="-27623" y="2649732"/>
                  <a:pt x="5614" y="2455815"/>
                  <a:pt x="0" y="2264104"/>
                </a:cubicBezTo>
                <a:cubicBezTo>
                  <a:pt x="-5614" y="2072393"/>
                  <a:pt x="22598" y="1990723"/>
                  <a:pt x="0" y="1733018"/>
                </a:cubicBezTo>
                <a:cubicBezTo>
                  <a:pt x="-22598" y="1475313"/>
                  <a:pt x="-6965" y="1369123"/>
                  <a:pt x="0" y="1090124"/>
                </a:cubicBezTo>
                <a:cubicBezTo>
                  <a:pt x="6965" y="811125"/>
                  <a:pt x="-19273" y="507044"/>
                  <a:pt x="0" y="0"/>
                </a:cubicBezTo>
                <a:close/>
              </a:path>
            </a:pathLst>
          </a:custGeom>
          <a:solidFill>
            <a:schemeClr val="accent2"/>
          </a:solidFill>
          <a:ln cap="rnd" cmpd="sng" w="41275">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5" name="Google Shape;195;p8"/>
          <p:cNvSpPr txBox="1"/>
          <p:nvPr/>
        </p:nvSpPr>
        <p:spPr>
          <a:xfrm>
            <a:off x="4654296" y="3706369"/>
            <a:ext cx="6894576" cy="2916854"/>
          </a:xfrm>
          <a:prstGeom prst="rect">
            <a:avLst/>
          </a:prstGeom>
          <a:noFill/>
          <a:ln>
            <a:noFill/>
          </a:ln>
        </p:spPr>
        <p:txBody>
          <a:bodyPr anchorCtr="0" anchor="t" bIns="45700" lIns="91425" spcFirstLastPara="1" rIns="91425" wrap="square" tIns="45700">
            <a:normAutofit/>
          </a:bodyPr>
          <a:lstStyle/>
          <a:p>
            <a:pPr indent="0" lvl="0" marL="457200" marR="0" rtl="0" algn="l">
              <a:lnSpc>
                <a:spcPct val="90000"/>
              </a:lnSpc>
              <a:spcBef>
                <a:spcPts val="600"/>
              </a:spcBef>
              <a:spcAft>
                <a:spcPts val="0"/>
              </a:spcAft>
              <a:buNone/>
            </a:pPr>
            <a:r>
              <a:rPr b="1" lang="en-US" sz="2400">
                <a:solidFill>
                  <a:schemeClr val="dk1"/>
                </a:solidFill>
                <a:latin typeface="Calibri"/>
                <a:ea typeface="Calibri"/>
                <a:cs typeface="Calibri"/>
                <a:sym typeface="Calibri"/>
              </a:rPr>
              <a:t>No remaining RDOF awards because SpaceX was rescinded by the FCC.</a:t>
            </a:r>
            <a:endParaRPr sz="900">
              <a:solidFill>
                <a:schemeClr val="dk1"/>
              </a:solidFill>
              <a:latin typeface="Calibri"/>
              <a:ea typeface="Calibri"/>
              <a:cs typeface="Calibri"/>
              <a:sym typeface="Calibri"/>
            </a:endParaRPr>
          </a:p>
        </p:txBody>
      </p:sp>
      <p:sp>
        <p:nvSpPr>
          <p:cNvPr id="196" name="Google Shape;196;p8"/>
          <p:cNvSpPr/>
          <p:nvPr/>
        </p:nvSpPr>
        <p:spPr>
          <a:xfrm>
            <a:off x="5396358" y="166778"/>
            <a:ext cx="6525300" cy="6307800"/>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None/>
            </a:pPr>
            <a:r>
              <a:t/>
            </a:r>
            <a:endParaRPr sz="1500">
              <a:solidFill>
                <a:schemeClr val="dk1"/>
              </a:solidFill>
              <a:latin typeface="Calibri"/>
              <a:ea typeface="Calibri"/>
              <a:cs typeface="Calibri"/>
              <a:sym typeface="Calibri"/>
            </a:endParaRPr>
          </a:p>
        </p:txBody>
      </p:sp>
      <p:graphicFrame>
        <p:nvGraphicFramePr>
          <p:cNvPr id="197" name="Google Shape;197;p8"/>
          <p:cNvGraphicFramePr/>
          <p:nvPr/>
        </p:nvGraphicFramePr>
        <p:xfrm>
          <a:off x="4881845" y="1087886"/>
          <a:ext cx="3000000" cy="3000000"/>
        </p:xfrm>
        <a:graphic>
          <a:graphicData uri="http://schemas.openxmlformats.org/drawingml/2006/table">
            <a:tbl>
              <a:tblPr bandRow="1" firstRow="1">
                <a:noFill/>
                <a:tableStyleId>{0976701B-5D18-4F9A-A47C-3CD3A558FED3}</a:tableStyleId>
              </a:tblPr>
              <a:tblGrid>
                <a:gridCol w="2522350"/>
                <a:gridCol w="1393600"/>
                <a:gridCol w="1231600"/>
                <a:gridCol w="1652700"/>
              </a:tblGrid>
              <a:tr h="843275">
                <a:tc>
                  <a:txBody>
                    <a:bodyPr/>
                    <a:lstStyle/>
                    <a:p>
                      <a:pPr indent="0" lvl="0" marL="0" marR="0" rtl="0" algn="l">
                        <a:spcBef>
                          <a:spcPts val="0"/>
                        </a:spcBef>
                        <a:spcAft>
                          <a:spcPts val="0"/>
                        </a:spcAft>
                        <a:buNone/>
                      </a:pPr>
                      <a:r>
                        <a:rPr b="0" lang="en-US" sz="1800" u="none" cap="none" strike="noStrike">
                          <a:solidFill>
                            <a:schemeClr val="dk1"/>
                          </a:solidFill>
                        </a:rPr>
                        <a:t>Company </a:t>
                      </a:r>
                      <a:endParaRPr b="0" i="0" sz="1800" u="none" cap="none" strike="noStrike">
                        <a:solidFill>
                          <a:schemeClr val="dk1"/>
                        </a:solidFill>
                        <a:latin typeface="Calibri"/>
                        <a:ea typeface="Calibri"/>
                        <a:cs typeface="Calibri"/>
                        <a:sym typeface="Calibri"/>
                      </a:endParaRPr>
                    </a:p>
                  </a:txBody>
                  <a:tcPr marT="135125" marB="135125" marR="13425" marL="175675" anchor="b"/>
                </a:tc>
                <a:tc>
                  <a:txBody>
                    <a:bodyPr/>
                    <a:lstStyle/>
                    <a:p>
                      <a:pPr indent="0" lvl="0" marL="0" marR="0" rtl="0" algn="l">
                        <a:spcBef>
                          <a:spcPts val="0"/>
                        </a:spcBef>
                        <a:spcAft>
                          <a:spcPts val="0"/>
                        </a:spcAft>
                        <a:buNone/>
                      </a:pPr>
                      <a:r>
                        <a:rPr b="0" lang="en-US" sz="1800" u="none" cap="none" strike="noStrike">
                          <a:solidFill>
                            <a:schemeClr val="dk1"/>
                          </a:solidFill>
                        </a:rPr>
                        <a:t>Last-Mile Technology</a:t>
                      </a:r>
                      <a:endParaRPr b="0" i="0" sz="1800" u="none" cap="none" strike="noStrike">
                        <a:solidFill>
                          <a:schemeClr val="dk1"/>
                        </a:solidFill>
                        <a:latin typeface="Calibri"/>
                        <a:ea typeface="Calibri"/>
                        <a:cs typeface="Calibri"/>
                        <a:sym typeface="Calibri"/>
                      </a:endParaRPr>
                    </a:p>
                  </a:txBody>
                  <a:tcPr marT="135125" marB="135125" marR="13425" marL="175675" anchor="b"/>
                </a:tc>
                <a:tc>
                  <a:txBody>
                    <a:bodyPr/>
                    <a:lstStyle/>
                    <a:p>
                      <a:pPr indent="0" lvl="0" marL="0" marR="0" rtl="0" algn="l">
                        <a:spcBef>
                          <a:spcPts val="0"/>
                        </a:spcBef>
                        <a:spcAft>
                          <a:spcPts val="0"/>
                        </a:spcAft>
                        <a:buNone/>
                      </a:pPr>
                      <a:r>
                        <a:rPr b="0" lang="en-US" sz="1800" u="none" cap="none" strike="noStrike">
                          <a:solidFill>
                            <a:schemeClr val="dk1"/>
                          </a:solidFill>
                        </a:rPr>
                        <a:t>Locations</a:t>
                      </a:r>
                      <a:endParaRPr b="0" i="0" sz="1800" u="none" cap="none" strike="noStrike">
                        <a:solidFill>
                          <a:schemeClr val="dk1"/>
                        </a:solidFill>
                        <a:latin typeface="Calibri"/>
                        <a:ea typeface="Calibri"/>
                        <a:cs typeface="Calibri"/>
                        <a:sym typeface="Calibri"/>
                      </a:endParaRPr>
                    </a:p>
                  </a:txBody>
                  <a:tcPr marT="135125" marB="135125" marR="13425" marL="175675" anchor="b"/>
                </a:tc>
                <a:tc>
                  <a:txBody>
                    <a:bodyPr/>
                    <a:lstStyle/>
                    <a:p>
                      <a:pPr indent="0" lvl="0" marL="0" marR="0" rtl="0" algn="l">
                        <a:spcBef>
                          <a:spcPts val="0"/>
                        </a:spcBef>
                        <a:spcAft>
                          <a:spcPts val="0"/>
                        </a:spcAft>
                        <a:buNone/>
                      </a:pPr>
                      <a:r>
                        <a:rPr b="0" lang="en-US" sz="1800" u="none" cap="none" strike="noStrike">
                          <a:solidFill>
                            <a:schemeClr val="dk1"/>
                          </a:solidFill>
                        </a:rPr>
                        <a:t>10-year support </a:t>
                      </a:r>
                      <a:endParaRPr b="0" i="0" sz="1800" u="none" cap="none" strike="noStrike">
                        <a:solidFill>
                          <a:schemeClr val="dk1"/>
                        </a:solidFill>
                        <a:latin typeface="Calibri"/>
                        <a:ea typeface="Calibri"/>
                        <a:cs typeface="Calibri"/>
                        <a:sym typeface="Calibri"/>
                      </a:endParaRPr>
                    </a:p>
                  </a:txBody>
                  <a:tcPr marT="135125" marB="135125" marR="13425" marL="175675" anchor="b"/>
                </a:tc>
              </a:tr>
              <a:tr h="843275">
                <a:tc>
                  <a:txBody>
                    <a:bodyPr/>
                    <a:lstStyle/>
                    <a:p>
                      <a:pPr indent="0" lvl="0" marL="0" marR="0" rtl="0" algn="l">
                        <a:spcBef>
                          <a:spcPts val="0"/>
                        </a:spcBef>
                        <a:spcAft>
                          <a:spcPts val="0"/>
                        </a:spcAft>
                        <a:buNone/>
                      </a:pPr>
                      <a:r>
                        <a:rPr lang="en-US" sz="1800" strike="sngStrike"/>
                        <a:t>Space Explorations Technologies Corp (Rescinded)</a:t>
                      </a:r>
                      <a:endParaRPr b="0" i="0" sz="1800" u="none" cap="none" strike="sngStrike">
                        <a:solidFill>
                          <a:schemeClr val="dk1"/>
                        </a:solidFill>
                        <a:latin typeface="Calibri"/>
                        <a:ea typeface="Calibri"/>
                        <a:cs typeface="Calibri"/>
                        <a:sym typeface="Calibri"/>
                      </a:endParaRPr>
                    </a:p>
                  </a:txBody>
                  <a:tcPr marT="135125" marB="135125" marR="13425" marL="175675" anchor="b"/>
                </a:tc>
                <a:tc>
                  <a:txBody>
                    <a:bodyPr/>
                    <a:lstStyle/>
                    <a:p>
                      <a:pPr indent="0" lvl="0" marL="0" marR="0" rtl="0" algn="r">
                        <a:spcBef>
                          <a:spcPts val="0"/>
                        </a:spcBef>
                        <a:spcAft>
                          <a:spcPts val="0"/>
                        </a:spcAft>
                        <a:buNone/>
                      </a:pPr>
                      <a:r>
                        <a:rPr lang="en-US" sz="1800" strike="sngStrike"/>
                        <a:t>Satellite</a:t>
                      </a:r>
                      <a:r>
                        <a:rPr b="0" lang="en-US" sz="1800" u="none" cap="none" strike="sngStrike">
                          <a:solidFill>
                            <a:schemeClr val="dk1"/>
                          </a:solidFill>
                        </a:rPr>
                        <a:t> </a:t>
                      </a:r>
                      <a:endParaRPr b="0" i="0" sz="1800" u="none" cap="none" strike="sngStrike">
                        <a:solidFill>
                          <a:schemeClr val="dk1"/>
                        </a:solidFill>
                        <a:latin typeface="Calibri"/>
                        <a:ea typeface="Calibri"/>
                        <a:cs typeface="Calibri"/>
                        <a:sym typeface="Calibri"/>
                      </a:endParaRPr>
                    </a:p>
                  </a:txBody>
                  <a:tcPr marT="135125" marB="135125" marR="13425" marL="175675" anchor="ctr"/>
                </a:tc>
                <a:tc>
                  <a:txBody>
                    <a:bodyPr/>
                    <a:lstStyle/>
                    <a:p>
                      <a:pPr indent="0" lvl="0" marL="0" marR="0" rtl="0" algn="r">
                        <a:spcBef>
                          <a:spcPts val="0"/>
                        </a:spcBef>
                        <a:spcAft>
                          <a:spcPts val="0"/>
                        </a:spcAft>
                        <a:buNone/>
                      </a:pPr>
                      <a:r>
                        <a:rPr lang="en-US" sz="1800" strike="sngStrike"/>
                        <a:t>1,587</a:t>
                      </a:r>
                      <a:endParaRPr strike="sngStrike"/>
                    </a:p>
                  </a:txBody>
                  <a:tcPr marT="135125" marB="135125" marR="13425" marL="175675" anchor="ctr"/>
                </a:tc>
                <a:tc>
                  <a:txBody>
                    <a:bodyPr/>
                    <a:lstStyle/>
                    <a:p>
                      <a:pPr indent="0" lvl="0" marL="0" marR="0" rtl="0" algn="r">
                        <a:spcBef>
                          <a:spcPts val="0"/>
                        </a:spcBef>
                        <a:spcAft>
                          <a:spcPts val="0"/>
                        </a:spcAft>
                        <a:buNone/>
                      </a:pPr>
                      <a:r>
                        <a:rPr lang="en-US" sz="1800" strike="sngStrike"/>
                        <a:t>$1,459,610.30</a:t>
                      </a:r>
                      <a:endParaRPr b="0" i="0" sz="2500" u="none" cap="none" strike="sngStrike">
                        <a:solidFill>
                          <a:schemeClr val="dk1"/>
                        </a:solidFill>
                        <a:latin typeface="Calibri"/>
                        <a:ea typeface="Calibri"/>
                        <a:cs typeface="Calibri"/>
                        <a:sym typeface="Calibri"/>
                      </a:endParaRPr>
                    </a:p>
                  </a:txBody>
                  <a:tcPr marT="135125" marB="135125" marR="13425" marL="175675" anchor="ctr"/>
                </a:tc>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RDOF Questions	</a:t>
            </a:r>
            <a:endParaRPr/>
          </a:p>
        </p:txBody>
      </p:sp>
      <p:sp>
        <p:nvSpPr>
          <p:cNvPr id="203" name="Google Shape;203;p9"/>
          <p:cNvSpPr txBox="1"/>
          <p:nvPr>
            <p:ph idx="1" type="body"/>
          </p:nvPr>
        </p:nvSpPr>
        <p:spPr>
          <a:xfrm>
            <a:off x="838200" y="1825625"/>
            <a:ext cx="10883900" cy="4667250"/>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b="1" lang="en-US"/>
              <a:t>Strategy-</a:t>
            </a:r>
            <a:r>
              <a:rPr lang="en-US"/>
              <a:t>invite these three providers to present to the commissioners?</a:t>
            </a:r>
            <a:endParaRPr/>
          </a:p>
          <a:p>
            <a:pPr indent="0" lvl="0" marL="0" rtl="0" algn="l">
              <a:lnSpc>
                <a:spcPct val="90000"/>
              </a:lnSpc>
              <a:spcBef>
                <a:spcPts val="1000"/>
              </a:spcBef>
              <a:spcAft>
                <a:spcPts val="0"/>
              </a:spcAft>
              <a:buClr>
                <a:schemeClr val="dk1"/>
              </a:buClr>
              <a:buSzPts val="2800"/>
              <a:buNone/>
            </a:pPr>
            <a:r>
              <a:t/>
            </a:r>
            <a:endParaRPr b="1"/>
          </a:p>
          <a:p>
            <a:pPr indent="-228600" lvl="0" marL="228600" rtl="0" algn="l">
              <a:lnSpc>
                <a:spcPct val="90000"/>
              </a:lnSpc>
              <a:spcBef>
                <a:spcPts val="1000"/>
              </a:spcBef>
              <a:spcAft>
                <a:spcPts val="0"/>
              </a:spcAft>
              <a:buClr>
                <a:schemeClr val="dk1"/>
              </a:buClr>
              <a:buSzPts val="2800"/>
              <a:buChar char="•"/>
            </a:pPr>
            <a:r>
              <a:rPr b="1" lang="en-US"/>
              <a:t>For all companies:</a:t>
            </a:r>
            <a:endParaRPr/>
          </a:p>
          <a:p>
            <a:pPr indent="-228600" lvl="1" marL="685800" rtl="0" algn="l">
              <a:lnSpc>
                <a:spcPct val="90000"/>
              </a:lnSpc>
              <a:spcBef>
                <a:spcPts val="500"/>
              </a:spcBef>
              <a:spcAft>
                <a:spcPts val="0"/>
              </a:spcAft>
              <a:buClr>
                <a:schemeClr val="dk1"/>
              </a:buClr>
              <a:buSzPts val="2400"/>
              <a:buChar char="•"/>
            </a:pPr>
            <a:r>
              <a:rPr lang="en-US"/>
              <a:t>How are you progressing according to your deployment timeline?</a:t>
            </a:r>
            <a:endParaRPr/>
          </a:p>
          <a:p>
            <a:pPr indent="-228600" lvl="1" marL="685800" rtl="0" algn="l">
              <a:lnSpc>
                <a:spcPct val="90000"/>
              </a:lnSpc>
              <a:spcBef>
                <a:spcPts val="500"/>
              </a:spcBef>
              <a:spcAft>
                <a:spcPts val="0"/>
              </a:spcAft>
              <a:buClr>
                <a:schemeClr val="dk1"/>
              </a:buClr>
              <a:buSzPts val="2400"/>
              <a:buChar char="•"/>
            </a:pPr>
            <a:r>
              <a:rPr lang="en-US"/>
              <a:t>Can you share the FCC progress reports for Clay County?</a:t>
            </a:r>
            <a:endParaRPr/>
          </a:p>
          <a:p>
            <a:pPr indent="-228600" lvl="1" marL="685800" rtl="0" algn="l">
              <a:lnSpc>
                <a:spcPct val="90000"/>
              </a:lnSpc>
              <a:spcBef>
                <a:spcPts val="500"/>
              </a:spcBef>
              <a:spcAft>
                <a:spcPts val="0"/>
              </a:spcAft>
              <a:buClr>
                <a:schemeClr val="dk1"/>
              </a:buClr>
              <a:buSzPts val="2400"/>
              <a:buChar char="•"/>
            </a:pPr>
            <a:r>
              <a:rPr lang="en-US"/>
              <a:t>Do you have any other plans for service deployment in Clay County?</a:t>
            </a:r>
            <a:endParaRPr/>
          </a:p>
          <a:p>
            <a:pPr indent="-228600" lvl="1" marL="685800" rtl="0" algn="l">
              <a:lnSpc>
                <a:spcPct val="90000"/>
              </a:lnSpc>
              <a:spcBef>
                <a:spcPts val="500"/>
              </a:spcBef>
              <a:spcAft>
                <a:spcPts val="0"/>
              </a:spcAft>
              <a:buClr>
                <a:schemeClr val="dk1"/>
              </a:buClr>
              <a:buSzPts val="2400"/>
              <a:buChar char="•"/>
            </a:pPr>
            <a:r>
              <a:rPr lang="en-US"/>
              <a:t>Will you offer a low-income plan?</a:t>
            </a:r>
            <a:endParaRPr/>
          </a:p>
          <a:p>
            <a:pPr indent="-228600" lvl="1" marL="685800" rtl="0" algn="l">
              <a:lnSpc>
                <a:spcPct val="90000"/>
              </a:lnSpc>
              <a:spcBef>
                <a:spcPts val="500"/>
              </a:spcBef>
              <a:spcAft>
                <a:spcPts val="0"/>
              </a:spcAft>
              <a:buClr>
                <a:schemeClr val="dk1"/>
              </a:buClr>
              <a:buSzPts val="2400"/>
              <a:buChar char="•"/>
            </a:pPr>
            <a:r>
              <a:rPr lang="en-US"/>
              <a:t>Will you offer subsidy for devices?</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1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Existing Awards-GREAT Grant </a:t>
            </a:r>
            <a:endParaRPr/>
          </a:p>
        </p:txBody>
      </p:sp>
      <p:graphicFrame>
        <p:nvGraphicFramePr>
          <p:cNvPr id="209" name="Google Shape;209;p10"/>
          <p:cNvGraphicFramePr/>
          <p:nvPr/>
        </p:nvGraphicFramePr>
        <p:xfrm>
          <a:off x="838200" y="1825625"/>
          <a:ext cx="3000000" cy="3000000"/>
        </p:xfrm>
        <a:graphic>
          <a:graphicData uri="http://schemas.openxmlformats.org/drawingml/2006/table">
            <a:tbl>
              <a:tblPr bandRow="1" firstRow="1">
                <a:noFill/>
                <a:tableStyleId>{A7487EB9-6591-4574-BD90-E33F502C3F41}</a:tableStyleId>
              </a:tblPr>
              <a:tblGrid>
                <a:gridCol w="2478600"/>
                <a:gridCol w="2048800"/>
                <a:gridCol w="1768500"/>
                <a:gridCol w="1731150"/>
                <a:gridCol w="1749825"/>
              </a:tblGrid>
              <a:tr h="914425">
                <a:tc>
                  <a:txBody>
                    <a:bodyPr/>
                    <a:lstStyle/>
                    <a:p>
                      <a:pPr indent="0" lvl="0" marL="0" marR="0" rtl="0" algn="l">
                        <a:spcBef>
                          <a:spcPts val="0"/>
                        </a:spcBef>
                        <a:spcAft>
                          <a:spcPts val="0"/>
                        </a:spcAft>
                        <a:buNone/>
                      </a:pPr>
                      <a:r>
                        <a:rPr lang="en-US" sz="1800" u="none" cap="none" strike="noStrike"/>
                        <a:t>Provider </a:t>
                      </a:r>
                      <a:endParaRPr/>
                    </a:p>
                  </a:txBody>
                  <a:tcPr marT="45725" marB="45725" marR="91450" marL="91450"/>
                </a:tc>
                <a:tc>
                  <a:txBody>
                    <a:bodyPr/>
                    <a:lstStyle/>
                    <a:p>
                      <a:pPr indent="0" lvl="0" marL="0" marR="0" rtl="0" algn="l">
                        <a:spcBef>
                          <a:spcPts val="0"/>
                        </a:spcBef>
                        <a:spcAft>
                          <a:spcPts val="0"/>
                        </a:spcAft>
                        <a:buNone/>
                      </a:pPr>
                      <a:r>
                        <a:rPr lang="en-US" sz="1800"/>
                        <a:t>Last Mile Technology </a:t>
                      </a:r>
                      <a:endParaRPr/>
                    </a:p>
                  </a:txBody>
                  <a:tcPr marT="45725" marB="45725" marR="91450" marL="91450"/>
                </a:tc>
                <a:tc>
                  <a:txBody>
                    <a:bodyPr/>
                    <a:lstStyle/>
                    <a:p>
                      <a:pPr indent="0" lvl="0" marL="0" marR="0" rtl="0" algn="l">
                        <a:spcBef>
                          <a:spcPts val="0"/>
                        </a:spcBef>
                        <a:spcAft>
                          <a:spcPts val="0"/>
                        </a:spcAft>
                        <a:buNone/>
                      </a:pPr>
                      <a:r>
                        <a:rPr lang="en-US" sz="1800"/>
                        <a:t>Residential Locations </a:t>
                      </a:r>
                      <a:endParaRPr/>
                    </a:p>
                  </a:txBody>
                  <a:tcPr marT="45725" marB="45725" marR="91450" marL="91450"/>
                </a:tc>
                <a:tc>
                  <a:txBody>
                    <a:bodyPr/>
                    <a:lstStyle/>
                    <a:p>
                      <a:pPr indent="0" lvl="0" marL="0" marR="0" rtl="0" algn="l">
                        <a:spcBef>
                          <a:spcPts val="0"/>
                        </a:spcBef>
                        <a:spcAft>
                          <a:spcPts val="0"/>
                        </a:spcAft>
                        <a:buNone/>
                      </a:pPr>
                      <a:r>
                        <a:rPr lang="en-US" sz="1800"/>
                        <a:t>Grant Amount</a:t>
                      </a:r>
                      <a:endParaRPr/>
                    </a:p>
                  </a:txBody>
                  <a:tcPr marT="45725" marB="45725" marR="91450" marL="91450"/>
                </a:tc>
                <a:tc>
                  <a:txBody>
                    <a:bodyPr/>
                    <a:lstStyle/>
                    <a:p>
                      <a:pPr indent="0" lvl="0" marL="0" marR="0" rtl="0" algn="l">
                        <a:spcBef>
                          <a:spcPts val="0"/>
                        </a:spcBef>
                        <a:spcAft>
                          <a:spcPts val="0"/>
                        </a:spcAft>
                        <a:buNone/>
                      </a:pPr>
                      <a:r>
                        <a:rPr lang="en-US" sz="1800"/>
                        <a:t>Service Provider Match</a:t>
                      </a:r>
                      <a:endParaRPr/>
                    </a:p>
                  </a:txBody>
                  <a:tcPr marT="45725" marB="45725" marR="91450" marL="91450"/>
                </a:tc>
              </a:tr>
              <a:tr h="579125">
                <a:tc>
                  <a:txBody>
                    <a:bodyPr/>
                    <a:lstStyle/>
                    <a:p>
                      <a:pPr indent="0" lvl="0" marL="0" marR="0" rtl="0" algn="l">
                        <a:spcBef>
                          <a:spcPts val="0"/>
                        </a:spcBef>
                        <a:spcAft>
                          <a:spcPts val="0"/>
                        </a:spcAft>
                        <a:buNone/>
                      </a:pPr>
                      <a:r>
                        <a:rPr lang="en-US" sz="1600"/>
                        <a:t>Blue Ridge Mountain EMC</a:t>
                      </a:r>
                      <a:endParaRPr sz="1600"/>
                    </a:p>
                  </a:txBody>
                  <a:tcPr marT="45725" marB="45725" marR="91450" marL="91450">
                    <a:lnB cap="flat" cmpd="sng" w="12700">
                      <a:solidFill>
                        <a:schemeClr val="lt1"/>
                      </a:solidFill>
                      <a:prstDash val="solid"/>
                      <a:round/>
                      <a:headEnd len="sm" w="sm" type="none"/>
                      <a:tailEnd len="sm" w="sm" type="none"/>
                    </a:lnB>
                  </a:tcPr>
                </a:tc>
                <a:tc>
                  <a:txBody>
                    <a:bodyPr/>
                    <a:lstStyle/>
                    <a:p>
                      <a:pPr indent="0" lvl="0" marL="0" marR="0" rtl="0" algn="l">
                        <a:spcBef>
                          <a:spcPts val="0"/>
                        </a:spcBef>
                        <a:spcAft>
                          <a:spcPts val="0"/>
                        </a:spcAft>
                        <a:buNone/>
                      </a:pPr>
                      <a:r>
                        <a:rPr lang="en-US" sz="1600"/>
                        <a:t>Fiber</a:t>
                      </a:r>
                      <a:endParaRPr/>
                    </a:p>
                  </a:txBody>
                  <a:tcPr marT="45725" marB="45725" marR="91450" marL="91450">
                    <a:lnB cap="flat" cmpd="sng" w="12700">
                      <a:solidFill>
                        <a:schemeClr val="lt1"/>
                      </a:solidFill>
                      <a:prstDash val="solid"/>
                      <a:round/>
                      <a:headEnd len="sm" w="sm" type="none"/>
                      <a:tailEnd len="sm" w="sm" type="none"/>
                    </a:lnB>
                  </a:tcPr>
                </a:tc>
                <a:tc>
                  <a:txBody>
                    <a:bodyPr/>
                    <a:lstStyle/>
                    <a:p>
                      <a:pPr indent="0" lvl="0" marL="0" marR="0" rtl="0" algn="l">
                        <a:spcBef>
                          <a:spcPts val="0"/>
                        </a:spcBef>
                        <a:spcAft>
                          <a:spcPts val="0"/>
                        </a:spcAft>
                        <a:buNone/>
                      </a:pPr>
                      <a:r>
                        <a:rPr lang="en-US" sz="1600"/>
                        <a:t>1,773</a:t>
                      </a:r>
                      <a:endParaRPr/>
                    </a:p>
                  </a:txBody>
                  <a:tcPr marT="45725" marB="45725" marR="91450" marL="91450"/>
                </a:tc>
                <a:tc>
                  <a:txBody>
                    <a:bodyPr/>
                    <a:lstStyle/>
                    <a:p>
                      <a:pPr indent="0" lvl="0" marL="0" rtl="0" algn="l">
                        <a:spcBef>
                          <a:spcPts val="0"/>
                        </a:spcBef>
                        <a:spcAft>
                          <a:spcPts val="0"/>
                        </a:spcAft>
                        <a:buNone/>
                      </a:pPr>
                      <a:r>
                        <a:rPr lang="en-US" sz="1600"/>
                        <a:t>$</a:t>
                      </a:r>
                      <a:r>
                        <a:rPr lang="en-US" sz="1600">
                          <a:solidFill>
                            <a:schemeClr val="dk1"/>
                          </a:solidFill>
                        </a:rPr>
                        <a:t>3,843,722.2</a:t>
                      </a:r>
                      <a:r>
                        <a:rPr lang="en-US" sz="1600"/>
                        <a:t>3</a:t>
                      </a:r>
                      <a:endParaRPr sz="1600"/>
                    </a:p>
                  </a:txBody>
                  <a:tcPr marT="9525" marB="0" marR="9525" marL="9525"/>
                </a:tc>
                <a:tc>
                  <a:txBody>
                    <a:bodyPr/>
                    <a:lstStyle/>
                    <a:p>
                      <a:pPr indent="0" lvl="0" marL="0" marR="0" rtl="0" algn="l">
                        <a:spcBef>
                          <a:spcPts val="0"/>
                        </a:spcBef>
                        <a:spcAft>
                          <a:spcPts val="0"/>
                        </a:spcAft>
                        <a:buNone/>
                      </a:pPr>
                      <a:r>
                        <a:rPr lang="en-US" sz="1600"/>
                        <a:t>$1,647,309.53</a:t>
                      </a:r>
                      <a:endParaRPr sz="1600"/>
                    </a:p>
                  </a:txBody>
                  <a:tcPr marT="45725" marB="45725" marR="91450" marL="91450"/>
                </a:tc>
              </a:tr>
              <a:tr h="579125">
                <a:tc>
                  <a:txBody>
                    <a:bodyPr/>
                    <a:lstStyle/>
                    <a:p>
                      <a:pPr indent="0" lvl="0" marL="0" marR="0" rtl="0" algn="l">
                        <a:spcBef>
                          <a:spcPts val="0"/>
                        </a:spcBef>
                        <a:spcAft>
                          <a:spcPts val="0"/>
                        </a:spcAft>
                        <a:buNone/>
                      </a:pPr>
                      <a:r>
                        <a:rPr lang="en-US" sz="1600"/>
                        <a:t>*</a:t>
                      </a:r>
                      <a:r>
                        <a:rPr lang="en-US" sz="1600"/>
                        <a:t>Blue Ridge Mountain EMC</a:t>
                      </a:r>
                      <a:endParaRPr sz="1600"/>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tcPr>
                </a:tc>
                <a:tc>
                  <a:txBody>
                    <a:bodyPr/>
                    <a:lstStyle/>
                    <a:p>
                      <a:pPr indent="0" lvl="0" marL="0" marR="0" rtl="0" algn="l">
                        <a:spcBef>
                          <a:spcPts val="0"/>
                        </a:spcBef>
                        <a:spcAft>
                          <a:spcPts val="0"/>
                        </a:spcAft>
                        <a:buNone/>
                      </a:pPr>
                      <a:r>
                        <a:rPr lang="en-US" sz="1600"/>
                        <a:t>Fiber</a:t>
                      </a:r>
                      <a:endParaRPr sz="1600"/>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tcPr>
                </a:tc>
                <a:tc>
                  <a:txBody>
                    <a:bodyPr/>
                    <a:lstStyle/>
                    <a:p>
                      <a:pPr indent="0" lvl="0" marL="0" marR="0" rtl="0" algn="l">
                        <a:spcBef>
                          <a:spcPts val="0"/>
                        </a:spcBef>
                        <a:spcAft>
                          <a:spcPts val="0"/>
                        </a:spcAft>
                        <a:buNone/>
                      </a:pPr>
                      <a:r>
                        <a:rPr lang="en-US" sz="1600"/>
                        <a:t>1,307</a:t>
                      </a:r>
                      <a:endParaRPr sz="1600"/>
                    </a:p>
                  </a:txBody>
                  <a:tcPr marT="45725" marB="45725" marR="91450" marL="91450">
                    <a:lnL cap="flat" cmpd="sng" w="12700">
                      <a:solidFill>
                        <a:schemeClr val="lt1"/>
                      </a:solidFill>
                      <a:prstDash val="solid"/>
                      <a:round/>
                      <a:headEnd len="sm" w="sm" type="none"/>
                      <a:tailEnd len="sm" w="sm" type="none"/>
                    </a:lnL>
                  </a:tcPr>
                </a:tc>
                <a:tc>
                  <a:txBody>
                    <a:bodyPr/>
                    <a:lstStyle/>
                    <a:p>
                      <a:pPr indent="0" lvl="0" marL="0" rtl="0" algn="l">
                        <a:spcBef>
                          <a:spcPts val="0"/>
                        </a:spcBef>
                        <a:spcAft>
                          <a:spcPts val="0"/>
                        </a:spcAft>
                        <a:buClr>
                          <a:schemeClr val="dk1"/>
                        </a:buClr>
                        <a:buSzPts val="1100"/>
                        <a:buFont typeface="Arial"/>
                        <a:buNone/>
                      </a:pPr>
                      <a:r>
                        <a:rPr lang="en-US" sz="1600"/>
                        <a:t>$3,843,722.23</a:t>
                      </a:r>
                      <a:endParaRPr sz="1600"/>
                    </a:p>
                  </a:txBody>
                  <a:tcPr marT="9525" marB="0" marR="9525" marL="9525"/>
                </a:tc>
                <a:tc>
                  <a:txBody>
                    <a:bodyPr/>
                    <a:lstStyle/>
                    <a:p>
                      <a:pPr indent="0" lvl="0" marL="0" rtl="0" algn="l">
                        <a:spcBef>
                          <a:spcPts val="0"/>
                        </a:spcBef>
                        <a:spcAft>
                          <a:spcPts val="0"/>
                        </a:spcAft>
                        <a:buClr>
                          <a:schemeClr val="dk1"/>
                        </a:buClr>
                        <a:buFont typeface="Arial"/>
                        <a:buNone/>
                      </a:pPr>
                      <a:r>
                        <a:rPr lang="en-US" sz="1600"/>
                        <a:t>$1,647,309.53</a:t>
                      </a:r>
                      <a:endParaRPr sz="1600"/>
                    </a:p>
                  </a:txBody>
                  <a:tcPr marT="45725" marB="45725" marR="91450" marL="91450"/>
                </a:tc>
              </a:tr>
            </a:tbl>
          </a:graphicData>
        </a:graphic>
      </p:graphicFrame>
      <p:sp>
        <p:nvSpPr>
          <p:cNvPr id="210" name="Google Shape;210;p10"/>
          <p:cNvSpPr txBox="1"/>
          <p:nvPr/>
        </p:nvSpPr>
        <p:spPr>
          <a:xfrm>
            <a:off x="838200" y="4382650"/>
            <a:ext cx="9635700" cy="1754700"/>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1800"/>
              <a:buFont typeface="Arial"/>
              <a:buChar char="•"/>
            </a:pPr>
            <a:r>
              <a:rPr b="1" lang="en-US" sz="1800">
                <a:solidFill>
                  <a:schemeClr val="dk1"/>
                </a:solidFill>
                <a:latin typeface="Calibri"/>
                <a:ea typeface="Calibri"/>
                <a:cs typeface="Calibri"/>
                <a:sym typeface="Calibri"/>
              </a:rPr>
              <a:t>Construction period cannot last more than 2 years after contract</a:t>
            </a:r>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100Mbps download and 100Mbps upload speeds to every location</a:t>
            </a:r>
            <a:endParaRPr/>
          </a:p>
          <a:p>
            <a:pPr indent="-285750" lvl="0" marL="285750" rtl="0" algn="l">
              <a:spcBef>
                <a:spcPts val="0"/>
              </a:spcBef>
              <a:spcAft>
                <a:spcPts val="0"/>
              </a:spcAft>
              <a:buClr>
                <a:schemeClr val="dk1"/>
              </a:buClr>
              <a:buSzPts val="1800"/>
              <a:buChar char="•"/>
            </a:pPr>
            <a:r>
              <a:rPr lang="en-US" sz="1800">
                <a:solidFill>
                  <a:schemeClr val="dk1"/>
                </a:solidFill>
                <a:latin typeface="Calibri"/>
                <a:ea typeface="Calibri"/>
                <a:cs typeface="Calibri"/>
                <a:sym typeface="Calibri"/>
              </a:rPr>
              <a:t>Service must be available to all locations two years after the contract agreement is signed.</a:t>
            </a:r>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Agreement with State requires a construction timeline </a:t>
            </a:r>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Agreement with the State expires in 5 years</a:t>
            </a:r>
            <a:endParaRPr sz="1800">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1800"/>
              <a:buFont typeface="Arial"/>
              <a:buChar char="•"/>
            </a:pPr>
            <a:r>
              <a:rPr lang="en-US" sz="1800" u="sng">
                <a:solidFill>
                  <a:schemeClr val="hlink"/>
                </a:solidFill>
                <a:latin typeface="Calibri"/>
                <a:ea typeface="Calibri"/>
                <a:cs typeface="Calibri"/>
                <a:sym typeface="Calibri"/>
                <a:hlinkClick r:id="rId3"/>
              </a:rPr>
              <a:t>Link to GREAT Grant Award Site</a:t>
            </a:r>
            <a:endParaRPr/>
          </a:p>
        </p:txBody>
      </p:sp>
      <p:sp>
        <p:nvSpPr>
          <p:cNvPr id="211" name="Google Shape;211;p10"/>
          <p:cNvSpPr txBox="1"/>
          <p:nvPr/>
        </p:nvSpPr>
        <p:spPr>
          <a:xfrm>
            <a:off x="822625" y="4076975"/>
            <a:ext cx="5323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Calibri"/>
              <a:ea typeface="Calibri"/>
              <a:cs typeface="Calibri"/>
              <a:sym typeface="Calibri"/>
            </a:endParaRPr>
          </a:p>
        </p:txBody>
      </p:sp>
      <p:sp>
        <p:nvSpPr>
          <p:cNvPr id="212" name="Google Shape;212;p10"/>
          <p:cNvSpPr txBox="1"/>
          <p:nvPr/>
        </p:nvSpPr>
        <p:spPr>
          <a:xfrm>
            <a:off x="822625" y="4113950"/>
            <a:ext cx="5323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Calibri"/>
              <a:ea typeface="Calibri"/>
              <a:cs typeface="Calibri"/>
              <a:sym typeface="Calibri"/>
            </a:endParaRPr>
          </a:p>
        </p:txBody>
      </p:sp>
      <p:sp>
        <p:nvSpPr>
          <p:cNvPr id="213" name="Google Shape;213;p10"/>
          <p:cNvSpPr txBox="1"/>
          <p:nvPr/>
        </p:nvSpPr>
        <p:spPr>
          <a:xfrm>
            <a:off x="844350" y="3965725"/>
            <a:ext cx="6240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latin typeface="Calibri"/>
                <a:ea typeface="Calibri"/>
                <a:cs typeface="Calibri"/>
                <a:sym typeface="Calibri"/>
              </a:rPr>
              <a:t>*Contingent awards are subject to change, contracts are not yet signed.</a:t>
            </a:r>
            <a:endParaRPr>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000"/>
              <a:buFont typeface="Calibri"/>
              <a:buNone/>
            </a:pPr>
            <a:r>
              <a:rPr lang="en-US" sz="4000"/>
              <a:t>Questions for Blue Ridge Mountain EMC - after GREAT Grant Agreement </a:t>
            </a:r>
            <a:endParaRPr/>
          </a:p>
        </p:txBody>
      </p:sp>
      <p:sp>
        <p:nvSpPr>
          <p:cNvPr id="219" name="Google Shape;219;p1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t>Can you share the construction timeline you provided to the State?</a:t>
            </a:r>
            <a:endParaRPr/>
          </a:p>
          <a:p>
            <a:pPr indent="-228600" lvl="0" marL="228600" rtl="0" algn="l">
              <a:lnSpc>
                <a:spcPct val="90000"/>
              </a:lnSpc>
              <a:spcBef>
                <a:spcPts val="1000"/>
              </a:spcBef>
              <a:spcAft>
                <a:spcPts val="0"/>
              </a:spcAft>
              <a:buClr>
                <a:schemeClr val="dk1"/>
              </a:buClr>
              <a:buSzPts val="2800"/>
              <a:buChar char="•"/>
            </a:pPr>
            <a:r>
              <a:rPr lang="en-US"/>
              <a:t>What locations will be served when?</a:t>
            </a:r>
            <a:endParaRPr/>
          </a:p>
          <a:p>
            <a:pPr indent="-228600" lvl="0" marL="228600" rtl="0" algn="l">
              <a:lnSpc>
                <a:spcPct val="90000"/>
              </a:lnSpc>
              <a:spcBef>
                <a:spcPts val="1000"/>
              </a:spcBef>
              <a:spcAft>
                <a:spcPts val="0"/>
              </a:spcAft>
              <a:buClr>
                <a:schemeClr val="dk1"/>
              </a:buClr>
              <a:buSzPts val="2800"/>
              <a:buChar char="•"/>
            </a:pPr>
            <a:r>
              <a:rPr lang="en-US"/>
              <a:t>Can the County assist you in anyway?</a:t>
            </a:r>
            <a:endParaRPr/>
          </a:p>
          <a:p>
            <a:pPr indent="-228600" lvl="1" marL="685800" rtl="0" algn="l">
              <a:lnSpc>
                <a:spcPct val="90000"/>
              </a:lnSpc>
              <a:spcBef>
                <a:spcPts val="500"/>
              </a:spcBef>
              <a:spcAft>
                <a:spcPts val="0"/>
              </a:spcAft>
              <a:buClr>
                <a:schemeClr val="dk1"/>
              </a:buClr>
              <a:buSzPts val="2400"/>
              <a:buChar char="•"/>
            </a:pPr>
            <a:r>
              <a:rPr lang="en-US"/>
              <a:t>Land for equipment storage?</a:t>
            </a:r>
            <a:endParaRPr/>
          </a:p>
          <a:p>
            <a:pPr indent="-228600" lvl="1" marL="685800" rtl="0" algn="l">
              <a:lnSpc>
                <a:spcPct val="90000"/>
              </a:lnSpc>
              <a:spcBef>
                <a:spcPts val="500"/>
              </a:spcBef>
              <a:spcAft>
                <a:spcPts val="0"/>
              </a:spcAft>
              <a:buClr>
                <a:schemeClr val="dk1"/>
              </a:buClr>
              <a:buSzPts val="2400"/>
              <a:buChar char="•"/>
            </a:pPr>
            <a:r>
              <a:rPr lang="en-US"/>
              <a:t>One point of contact for permitting, etc.?</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12"/>
          <p:cNvSpPr txBox="1"/>
          <p:nvPr>
            <p:ph type="title"/>
          </p:nvPr>
        </p:nvSpPr>
        <p:spPr>
          <a:xfrm>
            <a:off x="838200" y="264606"/>
            <a:ext cx="10515600" cy="690574"/>
          </a:xfrm>
          <a:prstGeom prst="rect">
            <a:avLst/>
          </a:prstGeom>
          <a:noFill/>
          <a:ln>
            <a:noFill/>
          </a:ln>
        </p:spPr>
        <p:txBody>
          <a:bodyPr anchorCtr="0" anchor="ctr" bIns="0" lIns="0" spcFirstLastPara="1" rIns="0" wrap="square" tIns="13325">
            <a:spAutoFit/>
          </a:bodyPr>
          <a:lstStyle/>
          <a:p>
            <a:pPr indent="0" lvl="0" marL="12700" rtl="0" algn="l">
              <a:lnSpc>
                <a:spcPct val="100000"/>
              </a:lnSpc>
              <a:spcBef>
                <a:spcPts val="0"/>
              </a:spcBef>
              <a:spcAft>
                <a:spcPts val="0"/>
              </a:spcAft>
              <a:buClr>
                <a:schemeClr val="dk1"/>
              </a:buClr>
              <a:buSzPts val="4400"/>
              <a:buFont typeface="Calibri"/>
              <a:buNone/>
            </a:pPr>
            <a:r>
              <a:rPr b="1" lang="en-US">
                <a:latin typeface="Montserrat"/>
                <a:ea typeface="Montserrat"/>
                <a:cs typeface="Montserrat"/>
                <a:sym typeface="Montserrat"/>
              </a:rPr>
              <a:t>CAB Project Funding </a:t>
            </a:r>
            <a:endParaRPr b="1">
              <a:latin typeface="Montserrat"/>
              <a:ea typeface="Montserrat"/>
              <a:cs typeface="Montserrat"/>
              <a:sym typeface="Montserrat"/>
            </a:endParaRPr>
          </a:p>
        </p:txBody>
      </p:sp>
      <p:sp>
        <p:nvSpPr>
          <p:cNvPr id="225" name="Google Shape;225;p12"/>
          <p:cNvSpPr txBox="1"/>
          <p:nvPr/>
        </p:nvSpPr>
        <p:spPr>
          <a:xfrm>
            <a:off x="465836" y="1257680"/>
            <a:ext cx="6697200" cy="4561200"/>
          </a:xfrm>
          <a:prstGeom prst="rect">
            <a:avLst/>
          </a:prstGeom>
          <a:noFill/>
          <a:ln>
            <a:noFill/>
          </a:ln>
        </p:spPr>
        <p:txBody>
          <a:bodyPr anchorCtr="0" anchor="t" bIns="0" lIns="0" spcFirstLastPara="1" rIns="0" wrap="square" tIns="12700">
            <a:spAutoFit/>
          </a:bodyPr>
          <a:lstStyle/>
          <a:p>
            <a:pPr indent="-287019" lvl="0" marL="299085" marR="5080" rtl="0" algn="l">
              <a:lnSpc>
                <a:spcPct val="125000"/>
              </a:lnSpc>
              <a:spcBef>
                <a:spcPts val="0"/>
              </a:spcBef>
              <a:spcAft>
                <a:spcPts val="0"/>
              </a:spcAft>
              <a:buClr>
                <a:schemeClr val="dk1"/>
              </a:buClr>
              <a:buSzPts val="1800"/>
              <a:buFont typeface="Montserrat"/>
              <a:buChar char="•"/>
            </a:pPr>
            <a:r>
              <a:rPr b="1" lang="en-US" sz="1800">
                <a:solidFill>
                  <a:schemeClr val="dk1"/>
                </a:solidFill>
                <a:latin typeface="Montserrat"/>
                <a:ea typeface="Montserrat"/>
                <a:cs typeface="Montserrat"/>
                <a:sym typeface="Montserrat"/>
              </a:rPr>
              <a:t>Role of Counties </a:t>
            </a:r>
            <a:endParaRPr b="1" sz="1800">
              <a:solidFill>
                <a:schemeClr val="dk1"/>
              </a:solidFill>
              <a:latin typeface="Montserrat"/>
              <a:ea typeface="Montserrat"/>
              <a:cs typeface="Montserrat"/>
              <a:sym typeface="Montserrat"/>
            </a:endParaRPr>
          </a:p>
          <a:p>
            <a:pPr indent="-287019" lvl="1" marL="756285" marR="5080" rtl="0" algn="l">
              <a:lnSpc>
                <a:spcPct val="125000"/>
              </a:lnSpc>
              <a:spcBef>
                <a:spcPts val="100"/>
              </a:spcBef>
              <a:spcAft>
                <a:spcPts val="0"/>
              </a:spcAft>
              <a:buClr>
                <a:schemeClr val="dk1"/>
              </a:buClr>
              <a:buSzPts val="1800"/>
              <a:buFont typeface="Montserrat"/>
              <a:buChar char="•"/>
            </a:pPr>
            <a:r>
              <a:rPr b="0" i="0" lang="en-US" sz="1800" u="none" cap="none" strike="noStrike">
                <a:solidFill>
                  <a:schemeClr val="dk1"/>
                </a:solidFill>
                <a:latin typeface="Montserrat"/>
                <a:ea typeface="Montserrat"/>
                <a:cs typeface="Montserrat"/>
                <a:sym typeface="Montserrat"/>
              </a:rPr>
              <a:t>Decide on matching funds – match from County is required </a:t>
            </a:r>
            <a:endParaRPr b="0" i="0" sz="1800" u="none" cap="none" strike="noStrike">
              <a:solidFill>
                <a:schemeClr val="dk1"/>
              </a:solidFill>
              <a:latin typeface="Montserrat"/>
              <a:ea typeface="Montserrat"/>
              <a:cs typeface="Montserrat"/>
              <a:sym typeface="Montserrat"/>
            </a:endParaRPr>
          </a:p>
          <a:p>
            <a:pPr indent="-287020" lvl="2" marL="1213485" marR="5080" rtl="0" algn="l">
              <a:lnSpc>
                <a:spcPct val="125000"/>
              </a:lnSpc>
              <a:spcBef>
                <a:spcPts val="100"/>
              </a:spcBef>
              <a:spcAft>
                <a:spcPts val="0"/>
              </a:spcAft>
              <a:buClr>
                <a:schemeClr val="dk1"/>
              </a:buClr>
              <a:buSzPts val="1800"/>
              <a:buFont typeface="Montserrat"/>
              <a:buChar char="•"/>
            </a:pPr>
            <a:r>
              <a:rPr b="0" i="0" lang="en-US" sz="1800" u="none" cap="none" strike="noStrike">
                <a:solidFill>
                  <a:schemeClr val="dk1"/>
                </a:solidFill>
                <a:latin typeface="Montserrat"/>
                <a:ea typeface="Montserrat"/>
                <a:cs typeface="Montserrat"/>
                <a:sym typeface="Montserrat"/>
              </a:rPr>
              <a:t>County match is based on the amount of ARPA funds received by the County</a:t>
            </a:r>
            <a:endParaRPr b="0" i="0" sz="1800" u="none" cap="none" strike="noStrike">
              <a:solidFill>
                <a:schemeClr val="dk1"/>
              </a:solidFill>
              <a:latin typeface="Montserrat"/>
              <a:ea typeface="Montserrat"/>
              <a:cs typeface="Montserrat"/>
              <a:sym typeface="Montserrat"/>
            </a:endParaRPr>
          </a:p>
          <a:p>
            <a:pPr indent="-287019" lvl="1" marL="756285" marR="5080" rtl="0" algn="l">
              <a:lnSpc>
                <a:spcPct val="125000"/>
              </a:lnSpc>
              <a:spcBef>
                <a:spcPts val="100"/>
              </a:spcBef>
              <a:spcAft>
                <a:spcPts val="0"/>
              </a:spcAft>
              <a:buClr>
                <a:schemeClr val="dk1"/>
              </a:buClr>
              <a:buSzPts val="1800"/>
              <a:buFont typeface="Montserrat"/>
              <a:buChar char="•"/>
            </a:pPr>
            <a:r>
              <a:rPr b="0" i="0" lang="en-US" sz="1800" u="none" cap="none" strike="noStrike">
                <a:solidFill>
                  <a:schemeClr val="dk1"/>
                </a:solidFill>
                <a:latin typeface="Montserrat"/>
                <a:ea typeface="Montserrat"/>
                <a:cs typeface="Montserrat"/>
                <a:sym typeface="Montserrat"/>
              </a:rPr>
              <a:t>Fair process to select the service provider partner </a:t>
            </a:r>
            <a:endParaRPr b="0" i="0" sz="1800" u="none" cap="none" strike="noStrike">
              <a:solidFill>
                <a:schemeClr val="dk1"/>
              </a:solidFill>
              <a:latin typeface="Montserrat"/>
              <a:ea typeface="Montserrat"/>
              <a:cs typeface="Montserrat"/>
              <a:sym typeface="Montserrat"/>
            </a:endParaRPr>
          </a:p>
          <a:p>
            <a:pPr indent="-342900" lvl="0" marL="457200" marR="5080" rtl="0" algn="l">
              <a:lnSpc>
                <a:spcPct val="125000"/>
              </a:lnSpc>
              <a:spcBef>
                <a:spcPts val="100"/>
              </a:spcBef>
              <a:spcAft>
                <a:spcPts val="0"/>
              </a:spcAft>
              <a:buClr>
                <a:schemeClr val="dk1"/>
              </a:buClr>
              <a:buSzPts val="1800"/>
              <a:buFont typeface="Montserrat"/>
              <a:buChar char="•"/>
            </a:pPr>
            <a:r>
              <a:rPr b="1" i="0" lang="en-US" sz="1800" u="none" cap="none" strike="noStrike">
                <a:solidFill>
                  <a:schemeClr val="dk1"/>
                </a:solidFill>
                <a:latin typeface="Montserrat"/>
                <a:ea typeface="Montserrat"/>
                <a:cs typeface="Montserrat"/>
                <a:sym typeface="Montserrat"/>
              </a:rPr>
              <a:t>NC Division of Broadband and Digital Equity</a:t>
            </a:r>
            <a:endParaRPr b="1" sz="1800">
              <a:solidFill>
                <a:schemeClr val="dk1"/>
              </a:solidFill>
              <a:latin typeface="Montserrat"/>
              <a:ea typeface="Montserrat"/>
              <a:cs typeface="Montserrat"/>
              <a:sym typeface="Montserrat"/>
            </a:endParaRPr>
          </a:p>
          <a:p>
            <a:pPr indent="-287020" lvl="2" marL="1213485" marR="5080" rtl="0" algn="l">
              <a:lnSpc>
                <a:spcPct val="125000"/>
              </a:lnSpc>
              <a:spcBef>
                <a:spcPts val="100"/>
              </a:spcBef>
              <a:spcAft>
                <a:spcPts val="0"/>
              </a:spcAft>
              <a:buClr>
                <a:schemeClr val="dk1"/>
              </a:buClr>
              <a:buSzPts val="1800"/>
              <a:buFont typeface="Montserrat"/>
              <a:buChar char="•"/>
            </a:pPr>
            <a:r>
              <a:rPr b="0" i="0" lang="en-US" sz="1800" u="none" cap="none" strike="noStrike">
                <a:solidFill>
                  <a:schemeClr val="dk1"/>
                </a:solidFill>
                <a:latin typeface="Montserrat"/>
                <a:ea typeface="Montserrat"/>
                <a:cs typeface="Montserrat"/>
                <a:sym typeface="Montserrat"/>
              </a:rPr>
              <a:t>Template RFP </a:t>
            </a:r>
            <a:endParaRPr b="0" i="0" sz="1800" u="none" cap="none" strike="noStrike">
              <a:solidFill>
                <a:schemeClr val="dk1"/>
              </a:solidFill>
              <a:latin typeface="Montserrat"/>
              <a:ea typeface="Montserrat"/>
              <a:cs typeface="Montserrat"/>
              <a:sym typeface="Montserrat"/>
            </a:endParaRPr>
          </a:p>
          <a:p>
            <a:pPr indent="-287020" lvl="2" marL="1213485" marR="5080" rtl="0" algn="l">
              <a:lnSpc>
                <a:spcPct val="125000"/>
              </a:lnSpc>
              <a:spcBef>
                <a:spcPts val="100"/>
              </a:spcBef>
              <a:spcAft>
                <a:spcPts val="0"/>
              </a:spcAft>
              <a:buClr>
                <a:schemeClr val="dk1"/>
              </a:buClr>
              <a:buSzPts val="1800"/>
              <a:buFont typeface="Montserrat"/>
              <a:buChar char="•"/>
            </a:pPr>
            <a:r>
              <a:rPr b="0" i="0" lang="en-US" sz="1800" u="none" cap="none" strike="noStrike">
                <a:solidFill>
                  <a:schemeClr val="dk1"/>
                </a:solidFill>
                <a:latin typeface="Montserrat"/>
                <a:ea typeface="Montserrat"/>
                <a:cs typeface="Montserrat"/>
                <a:sym typeface="Montserrat"/>
              </a:rPr>
              <a:t>Template Agreement between County and Service Provider(s) </a:t>
            </a:r>
            <a:endParaRPr b="0" i="0" sz="1800" u="none" cap="none" strike="noStrike">
              <a:solidFill>
                <a:schemeClr val="dk1"/>
              </a:solidFill>
              <a:latin typeface="Montserrat"/>
              <a:ea typeface="Montserrat"/>
              <a:cs typeface="Montserrat"/>
              <a:sym typeface="Montserrat"/>
            </a:endParaRPr>
          </a:p>
          <a:p>
            <a:pPr indent="-342900" lvl="0" marL="457200" marR="5080" rtl="0" algn="l">
              <a:lnSpc>
                <a:spcPct val="125000"/>
              </a:lnSpc>
              <a:spcBef>
                <a:spcPts val="100"/>
              </a:spcBef>
              <a:spcAft>
                <a:spcPts val="0"/>
              </a:spcAft>
              <a:buClr>
                <a:schemeClr val="dk1"/>
              </a:buClr>
              <a:buSzPts val="1800"/>
              <a:buFont typeface="Montserrat"/>
              <a:buChar char="•"/>
            </a:pPr>
            <a:r>
              <a:rPr b="1" i="0" lang="en-US" sz="1800" u="none" cap="none" strike="noStrike">
                <a:solidFill>
                  <a:schemeClr val="dk1"/>
                </a:solidFill>
                <a:latin typeface="Montserrat"/>
                <a:ea typeface="Montserrat"/>
                <a:cs typeface="Montserrat"/>
                <a:sym typeface="Montserrat"/>
              </a:rPr>
              <a:t>NC Rural Center Collaborative Broadband Project </a:t>
            </a:r>
            <a:endParaRPr b="1" sz="1800">
              <a:solidFill>
                <a:schemeClr val="dk1"/>
              </a:solidFill>
              <a:latin typeface="Montserrat"/>
              <a:ea typeface="Montserrat"/>
              <a:cs typeface="Montserrat"/>
              <a:sym typeface="Montserrat"/>
            </a:endParaRPr>
          </a:p>
          <a:p>
            <a:pPr indent="-287020" lvl="2" marL="1213485" marR="5080" rtl="0" algn="l">
              <a:lnSpc>
                <a:spcPct val="125000"/>
              </a:lnSpc>
              <a:spcBef>
                <a:spcPts val="100"/>
              </a:spcBef>
              <a:spcAft>
                <a:spcPts val="0"/>
              </a:spcAft>
              <a:buClr>
                <a:schemeClr val="dk1"/>
              </a:buClr>
              <a:buSzPts val="1800"/>
              <a:buFont typeface="Montserrat"/>
              <a:buChar char="•"/>
            </a:pPr>
            <a:r>
              <a:rPr b="0" i="0" lang="en-US" sz="1800" u="none" cap="none" strike="noStrike">
                <a:solidFill>
                  <a:schemeClr val="dk1"/>
                </a:solidFill>
                <a:latin typeface="Montserrat"/>
                <a:ea typeface="Montserrat"/>
                <a:cs typeface="Montserrat"/>
                <a:sym typeface="Montserrat"/>
              </a:rPr>
              <a:t>Advice in selection process </a:t>
            </a:r>
            <a:endParaRPr b="0" i="0" sz="1800" u="none" cap="none" strike="noStrike">
              <a:solidFill>
                <a:schemeClr val="dk1"/>
              </a:solidFill>
              <a:latin typeface="Montserrat"/>
              <a:ea typeface="Montserrat"/>
              <a:cs typeface="Montserrat"/>
              <a:sym typeface="Montserrat"/>
            </a:endParaRPr>
          </a:p>
          <a:p>
            <a:pPr indent="-287020" lvl="2" marL="1213485" marR="5080" rtl="0" algn="l">
              <a:lnSpc>
                <a:spcPct val="125000"/>
              </a:lnSpc>
              <a:spcBef>
                <a:spcPts val="100"/>
              </a:spcBef>
              <a:spcAft>
                <a:spcPts val="0"/>
              </a:spcAft>
              <a:buClr>
                <a:schemeClr val="dk1"/>
              </a:buClr>
              <a:buSzPts val="1800"/>
              <a:buFont typeface="Montserrat"/>
              <a:buChar char="•"/>
            </a:pPr>
            <a:r>
              <a:rPr b="0" i="0" lang="en-US" sz="1800" u="none" cap="none" strike="noStrike">
                <a:solidFill>
                  <a:schemeClr val="dk1"/>
                </a:solidFill>
                <a:latin typeface="Montserrat"/>
                <a:ea typeface="Montserrat"/>
                <a:cs typeface="Montserrat"/>
                <a:sym typeface="Montserrat"/>
              </a:rPr>
              <a:t>Advice in contracting with Service Provider </a:t>
            </a:r>
            <a:endParaRPr b="0" i="0" sz="1800" u="none" cap="none" strike="noStrike">
              <a:solidFill>
                <a:schemeClr val="dk1"/>
              </a:solidFill>
              <a:latin typeface="Montserrat"/>
              <a:ea typeface="Montserrat"/>
              <a:cs typeface="Montserrat"/>
              <a:sym typeface="Montserrat"/>
            </a:endParaRPr>
          </a:p>
        </p:txBody>
      </p:sp>
      <p:pic>
        <p:nvPicPr>
          <p:cNvPr id="226" name="Google Shape;226;p12"/>
          <p:cNvPicPr preferRelativeResize="0"/>
          <p:nvPr/>
        </p:nvPicPr>
        <p:blipFill rotWithShape="1">
          <a:blip r:embed="rId3">
            <a:alphaModFix/>
          </a:blip>
          <a:srcRect b="0" l="0" r="0" t="0"/>
          <a:stretch/>
        </p:blipFill>
        <p:spPr>
          <a:xfrm>
            <a:off x="7168895" y="1132332"/>
            <a:ext cx="4430267" cy="4428744"/>
          </a:xfrm>
          <a:prstGeom prst="rect">
            <a:avLst/>
          </a:prstGeom>
          <a:noFill/>
          <a:ln>
            <a:noFill/>
          </a:ln>
        </p:spPr>
      </p:pic>
      <p:grpSp>
        <p:nvGrpSpPr>
          <p:cNvPr id="227" name="Google Shape;227;p12"/>
          <p:cNvGrpSpPr/>
          <p:nvPr/>
        </p:nvGrpSpPr>
        <p:grpSpPr>
          <a:xfrm>
            <a:off x="312420" y="6323076"/>
            <a:ext cx="9723120" cy="245745"/>
            <a:chOff x="312420" y="6323076"/>
            <a:chExt cx="9723120" cy="245745"/>
          </a:xfrm>
        </p:grpSpPr>
        <p:sp>
          <p:nvSpPr>
            <p:cNvPr id="228" name="Google Shape;228;p12"/>
            <p:cNvSpPr/>
            <p:nvPr/>
          </p:nvSpPr>
          <p:spPr>
            <a:xfrm>
              <a:off x="312420" y="6323076"/>
              <a:ext cx="9723120" cy="245745"/>
            </a:xfrm>
            <a:custGeom>
              <a:rect b="b" l="l" r="r" t="t"/>
              <a:pathLst>
                <a:path extrusionOk="0" h="245745" w="9723120">
                  <a:moveTo>
                    <a:pt x="9723120" y="0"/>
                  </a:moveTo>
                  <a:lnTo>
                    <a:pt x="0" y="0"/>
                  </a:lnTo>
                  <a:lnTo>
                    <a:pt x="0" y="245364"/>
                  </a:lnTo>
                  <a:lnTo>
                    <a:pt x="9723120" y="245364"/>
                  </a:lnTo>
                  <a:lnTo>
                    <a:pt x="9723120" y="0"/>
                  </a:lnTo>
                  <a:close/>
                </a:path>
              </a:pathLst>
            </a:custGeom>
            <a:solidFill>
              <a:srgbClr val="172D4D"/>
            </a:solidFill>
            <a:ln>
              <a:noFill/>
            </a:ln>
          </p:spPr>
          <p:txBody>
            <a:bodyPr anchorCtr="0" anchor="t" bIns="0" lIns="0" spcFirstLastPara="1" rIns="0" wrap="square" tIns="0">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229" name="Google Shape;229;p12"/>
            <p:cNvSpPr/>
            <p:nvPr/>
          </p:nvSpPr>
          <p:spPr>
            <a:xfrm>
              <a:off x="312420" y="6323076"/>
              <a:ext cx="9723120" cy="245745"/>
            </a:xfrm>
            <a:custGeom>
              <a:rect b="b" l="l" r="r" t="t"/>
              <a:pathLst>
                <a:path extrusionOk="0" h="245745" w="9723120">
                  <a:moveTo>
                    <a:pt x="0" y="245364"/>
                  </a:moveTo>
                  <a:lnTo>
                    <a:pt x="9723120" y="245364"/>
                  </a:lnTo>
                  <a:lnTo>
                    <a:pt x="9723120" y="0"/>
                  </a:lnTo>
                  <a:lnTo>
                    <a:pt x="0" y="0"/>
                  </a:lnTo>
                  <a:lnTo>
                    <a:pt x="0" y="245364"/>
                  </a:lnTo>
                  <a:close/>
                </a:path>
              </a:pathLst>
            </a:custGeom>
            <a:noFill/>
            <a:ln cap="flat" cmpd="sng" w="12700">
              <a:solidFill>
                <a:srgbClr val="2E528F"/>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grpSp>
      <p:grpSp>
        <p:nvGrpSpPr>
          <p:cNvPr id="230" name="Google Shape;230;p12"/>
          <p:cNvGrpSpPr/>
          <p:nvPr/>
        </p:nvGrpSpPr>
        <p:grpSpPr>
          <a:xfrm>
            <a:off x="11879580" y="6323076"/>
            <a:ext cx="190500" cy="245745"/>
            <a:chOff x="11879580" y="6323076"/>
            <a:chExt cx="190500" cy="245745"/>
          </a:xfrm>
        </p:grpSpPr>
        <p:sp>
          <p:nvSpPr>
            <p:cNvPr id="231" name="Google Shape;231;p12"/>
            <p:cNvSpPr/>
            <p:nvPr/>
          </p:nvSpPr>
          <p:spPr>
            <a:xfrm>
              <a:off x="11879580" y="6323076"/>
              <a:ext cx="190500" cy="245745"/>
            </a:xfrm>
            <a:custGeom>
              <a:rect b="b" l="l" r="r" t="t"/>
              <a:pathLst>
                <a:path extrusionOk="0" h="245745" w="190500">
                  <a:moveTo>
                    <a:pt x="190500" y="0"/>
                  </a:moveTo>
                  <a:lnTo>
                    <a:pt x="0" y="0"/>
                  </a:lnTo>
                  <a:lnTo>
                    <a:pt x="0" y="245364"/>
                  </a:lnTo>
                  <a:lnTo>
                    <a:pt x="190500" y="245364"/>
                  </a:lnTo>
                  <a:lnTo>
                    <a:pt x="190500" y="0"/>
                  </a:lnTo>
                  <a:close/>
                </a:path>
              </a:pathLst>
            </a:custGeom>
            <a:solidFill>
              <a:srgbClr val="172D4D"/>
            </a:solidFill>
            <a:ln>
              <a:noFill/>
            </a:ln>
          </p:spPr>
          <p:txBody>
            <a:bodyPr anchorCtr="0" anchor="t" bIns="0" lIns="0" spcFirstLastPara="1" rIns="0" wrap="square" tIns="0">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232" name="Google Shape;232;p12"/>
            <p:cNvSpPr/>
            <p:nvPr/>
          </p:nvSpPr>
          <p:spPr>
            <a:xfrm>
              <a:off x="11879580" y="6323076"/>
              <a:ext cx="190500" cy="245745"/>
            </a:xfrm>
            <a:custGeom>
              <a:rect b="b" l="l" r="r" t="t"/>
              <a:pathLst>
                <a:path extrusionOk="0" h="245745" w="190500">
                  <a:moveTo>
                    <a:pt x="0" y="245364"/>
                  </a:moveTo>
                  <a:lnTo>
                    <a:pt x="190500" y="245364"/>
                  </a:lnTo>
                  <a:lnTo>
                    <a:pt x="190500" y="0"/>
                  </a:lnTo>
                  <a:lnTo>
                    <a:pt x="0" y="0"/>
                  </a:lnTo>
                  <a:lnTo>
                    <a:pt x="0" y="245364"/>
                  </a:lnTo>
                  <a:close/>
                </a:path>
              </a:pathLst>
            </a:custGeom>
            <a:noFill/>
            <a:ln cap="flat" cmpd="sng" w="12700">
              <a:solidFill>
                <a:srgbClr val="2E528F"/>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g25e0f28484e_0_6"/>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t/>
            </a:r>
            <a:endParaRPr/>
          </a:p>
        </p:txBody>
      </p:sp>
      <p:sp>
        <p:nvSpPr>
          <p:cNvPr id="239" name="Google Shape;239;g25e0f28484e_0_6"/>
          <p:cNvSpPr txBox="1"/>
          <p:nvPr>
            <p:ph idx="1" type="body"/>
          </p:nvPr>
        </p:nvSpPr>
        <p:spPr>
          <a:xfrm>
            <a:off x="838200" y="1825625"/>
            <a:ext cx="10515600" cy="43512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t/>
            </a:r>
            <a:endParaRPr/>
          </a:p>
        </p:txBody>
      </p:sp>
      <p:pic>
        <p:nvPicPr>
          <p:cNvPr id="240" name="Google Shape;240;g25e0f28484e_0_6"/>
          <p:cNvPicPr preferRelativeResize="0"/>
          <p:nvPr/>
        </p:nvPicPr>
        <p:blipFill rotWithShape="1">
          <a:blip r:embed="rId3">
            <a:alphaModFix/>
          </a:blip>
          <a:srcRect b="0" l="911" r="0" t="0"/>
          <a:stretch/>
        </p:blipFill>
        <p:spPr>
          <a:xfrm>
            <a:off x="111425" y="0"/>
            <a:ext cx="12080577" cy="6787349"/>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g25e0f28484e_0_88"/>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t/>
            </a:r>
            <a:endParaRPr/>
          </a:p>
        </p:txBody>
      </p:sp>
      <p:sp>
        <p:nvSpPr>
          <p:cNvPr id="247" name="Google Shape;247;g25e0f28484e_0_88"/>
          <p:cNvSpPr txBox="1"/>
          <p:nvPr>
            <p:ph idx="1" type="body"/>
          </p:nvPr>
        </p:nvSpPr>
        <p:spPr>
          <a:xfrm>
            <a:off x="838200" y="1825625"/>
            <a:ext cx="10515600" cy="43512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t/>
            </a:r>
            <a:endParaRPr/>
          </a:p>
        </p:txBody>
      </p:sp>
      <p:pic>
        <p:nvPicPr>
          <p:cNvPr id="248" name="Google Shape;248;g25e0f28484e_0_88"/>
          <p:cNvPicPr preferRelativeResize="0"/>
          <p:nvPr/>
        </p:nvPicPr>
        <p:blipFill>
          <a:blip r:embed="rId3">
            <a:alphaModFix/>
          </a:blip>
          <a:stretch>
            <a:fillRect/>
          </a:stretch>
        </p:blipFill>
        <p:spPr>
          <a:xfrm>
            <a:off x="0" y="29939"/>
            <a:ext cx="12192001" cy="6798123"/>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p14"/>
          <p:cNvSpPr txBox="1"/>
          <p:nvPr>
            <p:ph type="title"/>
          </p:nvPr>
        </p:nvSpPr>
        <p:spPr>
          <a:xfrm>
            <a:off x="838200" y="609600"/>
            <a:ext cx="4757928" cy="1330839"/>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100"/>
              <a:buFont typeface="Calibri"/>
              <a:buNone/>
            </a:pPr>
            <a:r>
              <a:rPr lang="en-US" sz="4100"/>
              <a:t>Clay</a:t>
            </a:r>
            <a:r>
              <a:rPr lang="en-US" sz="4100"/>
              <a:t> </a:t>
            </a:r>
            <a:r>
              <a:rPr lang="en-US" sz="4100">
                <a:solidFill>
                  <a:schemeClr val="dk1"/>
                </a:solidFill>
                <a:latin typeface="Calibri"/>
                <a:ea typeface="Calibri"/>
                <a:cs typeface="Calibri"/>
                <a:sym typeface="Calibri"/>
              </a:rPr>
              <a:t>County </a:t>
            </a:r>
            <a:endParaRPr sz="4100">
              <a:solidFill>
                <a:schemeClr val="dk1"/>
              </a:solidFill>
              <a:latin typeface="Calibri"/>
              <a:ea typeface="Calibri"/>
              <a:cs typeface="Calibri"/>
              <a:sym typeface="Calibri"/>
            </a:endParaRPr>
          </a:p>
          <a:p>
            <a:pPr indent="0" lvl="0" marL="0" rtl="0" algn="l">
              <a:lnSpc>
                <a:spcPct val="90000"/>
              </a:lnSpc>
              <a:spcBef>
                <a:spcPts val="0"/>
              </a:spcBef>
              <a:spcAft>
                <a:spcPts val="0"/>
              </a:spcAft>
              <a:buClr>
                <a:schemeClr val="dk1"/>
              </a:buClr>
              <a:buSzPts val="4100"/>
              <a:buFont typeface="Calibri"/>
              <a:buNone/>
            </a:pPr>
            <a:r>
              <a:rPr lang="en-US" sz="4100">
                <a:solidFill>
                  <a:schemeClr val="dk1"/>
                </a:solidFill>
                <a:latin typeface="Calibri"/>
                <a:ea typeface="Calibri"/>
                <a:cs typeface="Calibri"/>
                <a:sym typeface="Calibri"/>
              </a:rPr>
              <a:t>ARPA LFRF</a:t>
            </a:r>
            <a:endParaRPr/>
          </a:p>
        </p:txBody>
      </p:sp>
      <p:sp>
        <p:nvSpPr>
          <p:cNvPr id="254" name="Google Shape;254;p14"/>
          <p:cNvSpPr txBox="1"/>
          <p:nvPr/>
        </p:nvSpPr>
        <p:spPr>
          <a:xfrm>
            <a:off x="373269" y="2339814"/>
            <a:ext cx="3922284" cy="3908586"/>
          </a:xfrm>
          <a:prstGeom prst="rect">
            <a:avLst/>
          </a:prstGeom>
          <a:noFill/>
          <a:ln>
            <a:noFill/>
          </a:ln>
        </p:spPr>
        <p:txBody>
          <a:bodyPr anchorCtr="0" anchor="t" bIns="45700" lIns="91425" spcFirstLastPara="1" rIns="91425" wrap="square" tIns="45700">
            <a:normAutofit/>
          </a:bodyPr>
          <a:lstStyle/>
          <a:p>
            <a:pPr indent="-342900" lvl="0" marL="342900" marR="0" rtl="0" algn="l">
              <a:lnSpc>
                <a:spcPct val="90000"/>
              </a:lnSpc>
              <a:spcBef>
                <a:spcPts val="0"/>
              </a:spcBef>
              <a:spcAft>
                <a:spcPts val="0"/>
              </a:spcAft>
              <a:buClr>
                <a:schemeClr val="dk1"/>
              </a:buClr>
              <a:buSzPts val="2000"/>
              <a:buFont typeface="Arial"/>
              <a:buChar char="•"/>
            </a:pPr>
            <a:r>
              <a:rPr b="1" lang="en-US" sz="2000">
                <a:solidFill>
                  <a:schemeClr val="dk1"/>
                </a:solidFill>
                <a:latin typeface="Calibri"/>
                <a:ea typeface="Calibri"/>
                <a:cs typeface="Calibri"/>
                <a:sym typeface="Calibri"/>
              </a:rPr>
              <a:t>County Match is 5% of the Grant Request so on a $4M grant request its $200,000.</a:t>
            </a:r>
            <a:endParaRPr sz="2000">
              <a:solidFill>
                <a:schemeClr val="dk1"/>
              </a:solidFill>
              <a:latin typeface="Calibri"/>
              <a:ea typeface="Calibri"/>
              <a:cs typeface="Calibri"/>
              <a:sym typeface="Calibri"/>
            </a:endParaRPr>
          </a:p>
          <a:p>
            <a:pPr indent="-342900" lvl="0" marL="342900" marR="0" rtl="0" algn="l">
              <a:lnSpc>
                <a:spcPct val="90000"/>
              </a:lnSpc>
              <a:spcBef>
                <a:spcPts val="600"/>
              </a:spcBef>
              <a:spcAft>
                <a:spcPts val="0"/>
              </a:spcAft>
              <a:buClr>
                <a:schemeClr val="dk1"/>
              </a:buClr>
              <a:buSzPts val="2000"/>
              <a:buFont typeface="Arial"/>
              <a:buChar char="•"/>
            </a:pPr>
            <a:r>
              <a:rPr lang="en-US" sz="2000" u="sng">
                <a:solidFill>
                  <a:schemeClr val="hlink"/>
                </a:solidFill>
                <a:latin typeface="Calibri"/>
                <a:ea typeface="Calibri"/>
                <a:cs typeface="Calibri"/>
                <a:sym typeface="Calibri"/>
                <a:hlinkClick r:id="rId3"/>
              </a:rPr>
              <a:t>US Treasury State and Local Fiscal Recovery Site </a:t>
            </a:r>
            <a:endParaRPr sz="2000">
              <a:solidFill>
                <a:schemeClr val="dk1"/>
              </a:solidFill>
              <a:latin typeface="Calibri"/>
              <a:ea typeface="Calibri"/>
              <a:cs typeface="Calibri"/>
              <a:sym typeface="Calibri"/>
            </a:endParaRPr>
          </a:p>
        </p:txBody>
      </p:sp>
      <p:graphicFrame>
        <p:nvGraphicFramePr>
          <p:cNvPr id="255" name="Google Shape;255;p14"/>
          <p:cNvGraphicFramePr/>
          <p:nvPr/>
        </p:nvGraphicFramePr>
        <p:xfrm>
          <a:off x="5445457" y="2928081"/>
          <a:ext cx="3000000" cy="3000000"/>
        </p:xfrm>
        <a:graphic>
          <a:graphicData uri="http://schemas.openxmlformats.org/drawingml/2006/table">
            <a:tbl>
              <a:tblPr>
                <a:noFill/>
                <a:tableStyleId>{0976701B-5D18-4F9A-A47C-3CD3A558FED3}</a:tableStyleId>
              </a:tblPr>
              <a:tblGrid>
                <a:gridCol w="1736200"/>
                <a:gridCol w="2114725"/>
                <a:gridCol w="2304200"/>
              </a:tblGrid>
              <a:tr h="1025575">
                <a:tc>
                  <a:txBody>
                    <a:bodyPr/>
                    <a:lstStyle/>
                    <a:p>
                      <a:pPr indent="0" lvl="0" marL="0" marR="0" rtl="0" algn="l">
                        <a:spcBef>
                          <a:spcPts val="0"/>
                        </a:spcBef>
                        <a:spcAft>
                          <a:spcPts val="0"/>
                        </a:spcAft>
                        <a:buNone/>
                      </a:pPr>
                      <a:r>
                        <a:rPr lang="en-US" sz="2900" u="none" strike="noStrike"/>
                        <a:t>North Carolina</a:t>
                      </a:r>
                      <a:endParaRPr b="1" i="0" sz="2900" u="none" strike="noStrike">
                        <a:solidFill>
                          <a:srgbClr val="000000"/>
                        </a:solidFill>
                        <a:latin typeface="Helvetica Neue"/>
                        <a:ea typeface="Helvetica Neue"/>
                        <a:cs typeface="Helvetica Neue"/>
                        <a:sym typeface="Helvetica Neue"/>
                      </a:endParaRPr>
                    </a:p>
                  </a:txBody>
                  <a:tcPr marT="27850" marB="0" marR="27850" marL="27850"/>
                </a:tc>
                <a:tc>
                  <a:txBody>
                    <a:bodyPr/>
                    <a:lstStyle/>
                    <a:p>
                      <a:pPr indent="0" lvl="0" marL="0" marR="0" rtl="0" algn="l">
                        <a:spcBef>
                          <a:spcPts val="0"/>
                        </a:spcBef>
                        <a:spcAft>
                          <a:spcPts val="0"/>
                        </a:spcAft>
                        <a:buNone/>
                      </a:pPr>
                      <a:r>
                        <a:rPr lang="en-US" sz="2900"/>
                        <a:t>Clay County</a:t>
                      </a:r>
                      <a:endParaRPr i="0" sz="2900" u="none" strike="noStrike">
                        <a:solidFill>
                          <a:srgbClr val="000000"/>
                        </a:solidFill>
                      </a:endParaRPr>
                    </a:p>
                  </a:txBody>
                  <a:tcPr marT="27850" marB="0" marR="27850" marL="27850"/>
                </a:tc>
                <a:tc>
                  <a:txBody>
                    <a:bodyPr/>
                    <a:lstStyle/>
                    <a:p>
                      <a:pPr indent="0" lvl="0" marL="0" marR="0" rtl="0" algn="r">
                        <a:spcBef>
                          <a:spcPts val="0"/>
                        </a:spcBef>
                        <a:spcAft>
                          <a:spcPts val="0"/>
                        </a:spcAft>
                        <a:buNone/>
                      </a:pPr>
                      <a:r>
                        <a:rPr lang="en-US" sz="2800">
                          <a:solidFill>
                            <a:srgbClr val="000000"/>
                          </a:solidFill>
                        </a:rPr>
                        <a:t>$2,181,490.00</a:t>
                      </a:r>
                      <a:endParaRPr i="0" sz="2800" u="none" strike="noStrike">
                        <a:solidFill>
                          <a:srgbClr val="000000"/>
                        </a:solidFill>
                      </a:endParaRPr>
                    </a:p>
                  </a:txBody>
                  <a:tcPr marT="9525" marB="0" marR="9525" marL="9525"/>
                </a:tc>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59" name="Shape 259"/>
        <p:cNvGrpSpPr/>
        <p:nvPr/>
      </p:nvGrpSpPr>
      <p:grpSpPr>
        <a:xfrm>
          <a:off x="0" y="0"/>
          <a:ext cx="0" cy="0"/>
          <a:chOff x="0" y="0"/>
          <a:chExt cx="0" cy="0"/>
        </a:xfrm>
      </p:grpSpPr>
      <p:sp>
        <p:nvSpPr>
          <p:cNvPr id="260" name="Google Shape;260;g29ebee800e5_0_0"/>
          <p:cNvSpPr/>
          <p:nvPr/>
        </p:nvSpPr>
        <p:spPr>
          <a:xfrm>
            <a:off x="37375" y="14950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1" name="Google Shape;261;g29ebee800e5_0_0"/>
          <p:cNvSpPr/>
          <p:nvPr/>
        </p:nvSpPr>
        <p:spPr>
          <a:xfrm>
            <a:off x="0" y="0"/>
            <a:ext cx="5654040" cy="6858000"/>
          </a:xfrm>
          <a:custGeom>
            <a:rect b="b" l="l" r="r" t="t"/>
            <a:pathLst>
              <a:path extrusionOk="0" h="6858000" w="6096000">
                <a:moveTo>
                  <a:pt x="0" y="0"/>
                </a:moveTo>
                <a:lnTo>
                  <a:pt x="5567517" y="0"/>
                </a:lnTo>
                <a:lnTo>
                  <a:pt x="5566938" y="1705"/>
                </a:lnTo>
                <a:cubicBezTo>
                  <a:pt x="5563126" y="8440"/>
                  <a:pt x="5558112" y="13784"/>
                  <a:pt x="5551594" y="17287"/>
                </a:cubicBezTo>
                <a:cubicBezTo>
                  <a:pt x="5562364" y="82036"/>
                  <a:pt x="5510349" y="69804"/>
                  <a:pt x="5545641" y="130336"/>
                </a:cubicBezTo>
                <a:cubicBezTo>
                  <a:pt x="5526953" y="117589"/>
                  <a:pt x="5536978" y="162458"/>
                  <a:pt x="5538289" y="187093"/>
                </a:cubicBezTo>
                <a:cubicBezTo>
                  <a:pt x="5536205" y="226511"/>
                  <a:pt x="5545722" y="205530"/>
                  <a:pt x="5545790" y="265704"/>
                </a:cubicBezTo>
                <a:cubicBezTo>
                  <a:pt x="5542296" y="317533"/>
                  <a:pt x="5543813" y="325288"/>
                  <a:pt x="5542313" y="354566"/>
                </a:cubicBezTo>
                <a:lnTo>
                  <a:pt x="5524126" y="472000"/>
                </a:lnTo>
                <a:lnTo>
                  <a:pt x="5522170" y="473782"/>
                </a:lnTo>
                <a:cubicBezTo>
                  <a:pt x="5517847" y="482008"/>
                  <a:pt x="5518682" y="487340"/>
                  <a:pt x="5521798" y="491380"/>
                </a:cubicBezTo>
                <a:lnTo>
                  <a:pt x="5536419" y="531675"/>
                </a:lnTo>
                <a:lnTo>
                  <a:pt x="5533435" y="536015"/>
                </a:lnTo>
                <a:lnTo>
                  <a:pt x="5538088" y="572092"/>
                </a:lnTo>
                <a:lnTo>
                  <a:pt x="5536061" y="572511"/>
                </a:lnTo>
                <a:cubicBezTo>
                  <a:pt x="5531611" y="574271"/>
                  <a:pt x="5528529" y="577121"/>
                  <a:pt x="5528218" y="582332"/>
                </a:cubicBezTo>
                <a:cubicBezTo>
                  <a:pt x="5498002" y="573171"/>
                  <a:pt x="5516262" y="585107"/>
                  <a:pt x="5518011" y="601285"/>
                </a:cubicBezTo>
                <a:cubicBezTo>
                  <a:pt x="5508838" y="617831"/>
                  <a:pt x="5480684" y="666964"/>
                  <a:pt x="5473174" y="681608"/>
                </a:cubicBezTo>
                <a:cubicBezTo>
                  <a:pt x="5473102" y="684122"/>
                  <a:pt x="5473033" y="686637"/>
                  <a:pt x="5472963" y="689151"/>
                </a:cubicBezTo>
                <a:lnTo>
                  <a:pt x="5472485" y="689289"/>
                </a:lnTo>
                <a:cubicBezTo>
                  <a:pt x="5471434" y="690905"/>
                  <a:pt x="5470986" y="693376"/>
                  <a:pt x="5471326" y="697222"/>
                </a:cubicBezTo>
                <a:cubicBezTo>
                  <a:pt x="5471606" y="703992"/>
                  <a:pt x="5471884" y="710761"/>
                  <a:pt x="5472164" y="717531"/>
                </a:cubicBezTo>
                <a:lnTo>
                  <a:pt x="5468891" y="722494"/>
                </a:lnTo>
                <a:lnTo>
                  <a:pt x="5463081" y="724368"/>
                </a:lnTo>
                <a:lnTo>
                  <a:pt x="5446981" y="752692"/>
                </a:lnTo>
                <a:cubicBezTo>
                  <a:pt x="5454691" y="764380"/>
                  <a:pt x="5422719" y="808083"/>
                  <a:pt x="5417190" y="816346"/>
                </a:cubicBezTo>
                <a:lnTo>
                  <a:pt x="5388958" y="889417"/>
                </a:lnTo>
                <a:cubicBezTo>
                  <a:pt x="5320491" y="969963"/>
                  <a:pt x="5321907" y="1005331"/>
                  <a:pt x="5307044" y="1063288"/>
                </a:cubicBezTo>
                <a:cubicBezTo>
                  <a:pt x="5313332" y="1111028"/>
                  <a:pt x="5317096" y="1110140"/>
                  <a:pt x="5303837" y="1157176"/>
                </a:cubicBezTo>
                <a:cubicBezTo>
                  <a:pt x="5301103" y="1192124"/>
                  <a:pt x="5301884" y="1197232"/>
                  <a:pt x="5286494" y="1210776"/>
                </a:cubicBezTo>
                <a:lnTo>
                  <a:pt x="5282463" y="1301993"/>
                </a:lnTo>
                <a:lnTo>
                  <a:pt x="5252235" y="1360879"/>
                </a:lnTo>
                <a:lnTo>
                  <a:pt x="5244497" y="1404045"/>
                </a:lnTo>
                <a:lnTo>
                  <a:pt x="5223823" y="1429568"/>
                </a:lnTo>
                <a:lnTo>
                  <a:pt x="5224851" y="1430305"/>
                </a:lnTo>
                <a:cubicBezTo>
                  <a:pt x="5226697" y="1432466"/>
                  <a:pt x="5214738" y="1459891"/>
                  <a:pt x="5212394" y="1463304"/>
                </a:cubicBezTo>
                <a:cubicBezTo>
                  <a:pt x="5209912" y="1477394"/>
                  <a:pt x="5213027" y="1501295"/>
                  <a:pt x="5209958" y="1514846"/>
                </a:cubicBezTo>
                <a:lnTo>
                  <a:pt x="5206417" y="1519731"/>
                </a:lnTo>
                <a:lnTo>
                  <a:pt x="5206640" y="1519929"/>
                </a:lnTo>
                <a:cubicBezTo>
                  <a:pt x="5206490" y="1521210"/>
                  <a:pt x="5209710" y="1543635"/>
                  <a:pt x="5207632" y="1546022"/>
                </a:cubicBezTo>
                <a:lnTo>
                  <a:pt x="5212030" y="1578752"/>
                </a:lnTo>
                <a:cubicBezTo>
                  <a:pt x="5206147" y="1605585"/>
                  <a:pt x="5226381" y="1622803"/>
                  <a:pt x="5203533" y="1647555"/>
                </a:cubicBezTo>
                <a:cubicBezTo>
                  <a:pt x="5198128" y="1672675"/>
                  <a:pt x="5203213" y="1694404"/>
                  <a:pt x="5190877" y="1715685"/>
                </a:cubicBezTo>
                <a:cubicBezTo>
                  <a:pt x="5196815" y="1724301"/>
                  <a:pt x="5198098" y="1732435"/>
                  <a:pt x="5184235" y="1740358"/>
                </a:cubicBezTo>
                <a:cubicBezTo>
                  <a:pt x="5182625" y="1763793"/>
                  <a:pt x="5198368" y="1769422"/>
                  <a:pt x="5181475" y="1784314"/>
                </a:cubicBezTo>
                <a:cubicBezTo>
                  <a:pt x="5205987" y="1797417"/>
                  <a:pt x="5195246" y="1798221"/>
                  <a:pt x="5185845" y="1804434"/>
                </a:cubicBezTo>
                <a:lnTo>
                  <a:pt x="5185068" y="1805316"/>
                </a:lnTo>
                <a:lnTo>
                  <a:pt x="5188593" y="1807109"/>
                </a:lnTo>
                <a:lnTo>
                  <a:pt x="5185920" y="1821003"/>
                </a:lnTo>
                <a:lnTo>
                  <a:pt x="5183543" y="1824832"/>
                </a:lnTo>
                <a:cubicBezTo>
                  <a:pt x="5182284" y="1827468"/>
                  <a:pt x="5181937" y="1829219"/>
                  <a:pt x="5182235" y="1830429"/>
                </a:cubicBezTo>
                <a:lnTo>
                  <a:pt x="5182525" y="1830569"/>
                </a:lnTo>
                <a:lnTo>
                  <a:pt x="5180663" y="1835810"/>
                </a:lnTo>
                <a:cubicBezTo>
                  <a:pt x="5176779" y="1844665"/>
                  <a:pt x="5172297" y="1853278"/>
                  <a:pt x="5167452" y="1861483"/>
                </a:cubicBezTo>
                <a:cubicBezTo>
                  <a:pt x="5179827" y="1866643"/>
                  <a:pt x="5166788" y="1884999"/>
                  <a:pt x="5174266" y="1892417"/>
                </a:cubicBezTo>
                <a:lnTo>
                  <a:pt x="5189262" y="1895114"/>
                </a:lnTo>
                <a:lnTo>
                  <a:pt x="5187100" y="1899379"/>
                </a:lnTo>
                <a:lnTo>
                  <a:pt x="5180471" y="1907867"/>
                </a:lnTo>
                <a:cubicBezTo>
                  <a:pt x="5179609" y="1909162"/>
                  <a:pt x="5179647" y="1909994"/>
                  <a:pt x="5181361" y="1910265"/>
                </a:cubicBezTo>
                <a:cubicBezTo>
                  <a:pt x="5180995" y="1914884"/>
                  <a:pt x="5177893" y="1930292"/>
                  <a:pt x="5178268" y="1935584"/>
                </a:cubicBezTo>
                <a:lnTo>
                  <a:pt x="5183619" y="1942021"/>
                </a:lnTo>
                <a:lnTo>
                  <a:pt x="5184480" y="1945112"/>
                </a:lnTo>
                <a:lnTo>
                  <a:pt x="5172776" y="1961162"/>
                </a:lnTo>
                <a:lnTo>
                  <a:pt x="5168513" y="1969445"/>
                </a:lnTo>
                <a:lnTo>
                  <a:pt x="5126597" y="2024270"/>
                </a:lnTo>
                <a:lnTo>
                  <a:pt x="5119528" y="2107942"/>
                </a:lnTo>
                <a:cubicBezTo>
                  <a:pt x="5089290" y="2138038"/>
                  <a:pt x="5110415" y="2159228"/>
                  <a:pt x="5110356" y="2193455"/>
                </a:cubicBezTo>
                <a:cubicBezTo>
                  <a:pt x="5101302" y="2220953"/>
                  <a:pt x="5110381" y="2224200"/>
                  <a:pt x="5104992" y="2260088"/>
                </a:cubicBezTo>
                <a:cubicBezTo>
                  <a:pt x="5096504" y="2291744"/>
                  <a:pt x="5078225" y="2299003"/>
                  <a:pt x="5059439" y="2335735"/>
                </a:cubicBezTo>
                <a:cubicBezTo>
                  <a:pt x="5029465" y="2329020"/>
                  <a:pt x="5058046" y="2407546"/>
                  <a:pt x="5022061" y="2408995"/>
                </a:cubicBezTo>
                <a:cubicBezTo>
                  <a:pt x="5023289" y="2413465"/>
                  <a:pt x="5019654" y="2441580"/>
                  <a:pt x="5022253" y="2445869"/>
                </a:cubicBezTo>
                <a:cubicBezTo>
                  <a:pt x="5022440" y="2449625"/>
                  <a:pt x="5011241" y="2492743"/>
                  <a:pt x="5011426" y="2496499"/>
                </a:cubicBezTo>
                <a:lnTo>
                  <a:pt x="4994224" y="2549900"/>
                </a:lnTo>
                <a:cubicBezTo>
                  <a:pt x="4992353" y="2564757"/>
                  <a:pt x="4998952" y="2582253"/>
                  <a:pt x="4995245" y="2596456"/>
                </a:cubicBezTo>
                <a:lnTo>
                  <a:pt x="4988570" y="2606088"/>
                </a:lnTo>
                <a:cubicBezTo>
                  <a:pt x="4988504" y="2615842"/>
                  <a:pt x="4988436" y="2625597"/>
                  <a:pt x="4988371" y="2635351"/>
                </a:cubicBezTo>
                <a:lnTo>
                  <a:pt x="4983212" y="2665666"/>
                </a:lnTo>
                <a:lnTo>
                  <a:pt x="4968234" y="2715895"/>
                </a:lnTo>
                <a:lnTo>
                  <a:pt x="4975888" y="2725052"/>
                </a:lnTo>
                <a:lnTo>
                  <a:pt x="4980195" y="2726489"/>
                </a:lnTo>
                <a:lnTo>
                  <a:pt x="4976218" y="2740278"/>
                </a:lnTo>
                <a:lnTo>
                  <a:pt x="4980571" y="2751112"/>
                </a:lnTo>
                <a:lnTo>
                  <a:pt x="4973893" y="2760208"/>
                </a:lnTo>
                <a:lnTo>
                  <a:pt x="4979005" y="2790136"/>
                </a:lnTo>
                <a:lnTo>
                  <a:pt x="4986137" y="2804183"/>
                </a:lnTo>
                <a:cubicBezTo>
                  <a:pt x="4986150" y="2811409"/>
                  <a:pt x="4986162" y="2818634"/>
                  <a:pt x="4986175" y="2825860"/>
                </a:cubicBezTo>
                <a:cubicBezTo>
                  <a:pt x="4987474" y="2843788"/>
                  <a:pt x="4992871" y="2886513"/>
                  <a:pt x="4993936" y="2911749"/>
                </a:cubicBezTo>
                <a:cubicBezTo>
                  <a:pt x="4993313" y="2946689"/>
                  <a:pt x="4980300" y="2954448"/>
                  <a:pt x="4992563" y="2977278"/>
                </a:cubicBezTo>
                <a:cubicBezTo>
                  <a:pt x="4985688" y="2983455"/>
                  <a:pt x="4982051" y="2987749"/>
                  <a:pt x="4980516" y="2991092"/>
                </a:cubicBezTo>
                <a:cubicBezTo>
                  <a:pt x="4975910" y="3001119"/>
                  <a:pt x="4990216" y="3002537"/>
                  <a:pt x="4992801" y="3020247"/>
                </a:cubicBezTo>
                <a:cubicBezTo>
                  <a:pt x="4998517" y="3032637"/>
                  <a:pt x="5013148" y="3051512"/>
                  <a:pt x="5014805" y="3065434"/>
                </a:cubicBezTo>
                <a:cubicBezTo>
                  <a:pt x="4998836" y="3057428"/>
                  <a:pt x="5016840" y="3105196"/>
                  <a:pt x="5002733" y="3103777"/>
                </a:cubicBezTo>
                <a:cubicBezTo>
                  <a:pt x="5022381" y="3124610"/>
                  <a:pt x="4997365" y="3128169"/>
                  <a:pt x="5002941" y="3151828"/>
                </a:cubicBezTo>
                <a:cubicBezTo>
                  <a:pt x="5010264" y="3163902"/>
                  <a:pt x="5011356" y="3171780"/>
                  <a:pt x="5002883" y="3180546"/>
                </a:cubicBezTo>
                <a:cubicBezTo>
                  <a:pt x="5038586" y="3236545"/>
                  <a:pt x="5003723" y="3210316"/>
                  <a:pt x="5016711" y="3258677"/>
                </a:cubicBezTo>
                <a:lnTo>
                  <a:pt x="5017918" y="3262610"/>
                </a:lnTo>
                <a:lnTo>
                  <a:pt x="5011672" y="3277179"/>
                </a:lnTo>
                <a:lnTo>
                  <a:pt x="5009344" y="3278130"/>
                </a:lnTo>
                <a:lnTo>
                  <a:pt x="5026770" y="3325671"/>
                </a:lnTo>
                <a:lnTo>
                  <a:pt x="5024571" y="3332072"/>
                </a:lnTo>
                <a:lnTo>
                  <a:pt x="5041705" y="3362948"/>
                </a:lnTo>
                <a:lnTo>
                  <a:pt x="5047477" y="3378959"/>
                </a:lnTo>
                <a:lnTo>
                  <a:pt x="5060758" y="3407057"/>
                </a:lnTo>
                <a:lnTo>
                  <a:pt x="5058968" y="3409825"/>
                </a:lnTo>
                <a:lnTo>
                  <a:pt x="5062667" y="3415218"/>
                </a:lnTo>
                <a:lnTo>
                  <a:pt x="5060928" y="3419880"/>
                </a:lnTo>
                <a:lnTo>
                  <a:pt x="5062923" y="3424545"/>
                </a:lnTo>
                <a:cubicBezTo>
                  <a:pt x="5063537" y="3433967"/>
                  <a:pt x="5063494" y="3466028"/>
                  <a:pt x="5064623" y="3476412"/>
                </a:cubicBezTo>
                <a:lnTo>
                  <a:pt x="5069684" y="3486850"/>
                </a:lnTo>
                <a:lnTo>
                  <a:pt x="5063339" y="3496391"/>
                </a:lnTo>
                <a:lnTo>
                  <a:pt x="5070139" y="3531201"/>
                </a:lnTo>
                <a:lnTo>
                  <a:pt x="5079896" y="3542019"/>
                </a:lnTo>
                <a:lnTo>
                  <a:pt x="5087540" y="3552249"/>
                </a:lnTo>
                <a:lnTo>
                  <a:pt x="5087902" y="3553678"/>
                </a:lnTo>
                <a:lnTo>
                  <a:pt x="5091509" y="3568021"/>
                </a:lnTo>
                <a:lnTo>
                  <a:pt x="5091934" y="3569719"/>
                </a:lnTo>
                <a:lnTo>
                  <a:pt x="5089362" y="3586412"/>
                </a:lnTo>
                <a:lnTo>
                  <a:pt x="5092358" y="3597336"/>
                </a:lnTo>
                <a:lnTo>
                  <a:pt x="5084254" y="3606007"/>
                </a:lnTo>
                <a:cubicBezTo>
                  <a:pt x="5084262" y="3617747"/>
                  <a:pt x="5084273" y="3629488"/>
                  <a:pt x="5084281" y="3641228"/>
                </a:cubicBezTo>
                <a:lnTo>
                  <a:pt x="5091848" y="3653088"/>
                </a:lnTo>
                <a:lnTo>
                  <a:pt x="5097436" y="3664114"/>
                </a:lnTo>
                <a:cubicBezTo>
                  <a:pt x="5097463" y="3664599"/>
                  <a:pt x="5097491" y="3665084"/>
                  <a:pt x="5097518" y="3665569"/>
                </a:cubicBezTo>
                <a:cubicBezTo>
                  <a:pt x="5097915" y="3672776"/>
                  <a:pt x="5096966" y="3688591"/>
                  <a:pt x="5099829" y="3707357"/>
                </a:cubicBezTo>
                <a:cubicBezTo>
                  <a:pt x="5100505" y="3724716"/>
                  <a:pt x="5118078" y="3760234"/>
                  <a:pt x="5114696" y="3778166"/>
                </a:cubicBezTo>
                <a:cubicBezTo>
                  <a:pt x="5141627" y="3845122"/>
                  <a:pt x="5125427" y="3821305"/>
                  <a:pt x="5135379" y="3878222"/>
                </a:cubicBezTo>
                <a:cubicBezTo>
                  <a:pt x="5161519" y="3905047"/>
                  <a:pt x="5125417" y="4015047"/>
                  <a:pt x="5130138" y="4048117"/>
                </a:cubicBezTo>
                <a:cubicBezTo>
                  <a:pt x="5081804" y="4192084"/>
                  <a:pt x="5096262" y="4158987"/>
                  <a:pt x="5090040" y="4219510"/>
                </a:cubicBezTo>
                <a:cubicBezTo>
                  <a:pt x="5104553" y="4280033"/>
                  <a:pt x="5065380" y="4345686"/>
                  <a:pt x="5092812" y="4411258"/>
                </a:cubicBezTo>
                <a:cubicBezTo>
                  <a:pt x="5090630" y="4437329"/>
                  <a:pt x="5083878" y="4473140"/>
                  <a:pt x="5084599" y="4488531"/>
                </a:cubicBezTo>
                <a:cubicBezTo>
                  <a:pt x="5084423" y="4505410"/>
                  <a:pt x="5084248" y="4522289"/>
                  <a:pt x="5084072" y="4539168"/>
                </a:cubicBezTo>
                <a:cubicBezTo>
                  <a:pt x="5072114" y="4567830"/>
                  <a:pt x="5064305" y="4588197"/>
                  <a:pt x="5068936" y="4625153"/>
                </a:cubicBezTo>
                <a:cubicBezTo>
                  <a:pt x="5077433" y="4662889"/>
                  <a:pt x="5065899" y="4679357"/>
                  <a:pt x="5059114" y="4733115"/>
                </a:cubicBezTo>
                <a:cubicBezTo>
                  <a:pt x="5068687" y="4752352"/>
                  <a:pt x="5055370" y="4832308"/>
                  <a:pt x="5037209" y="4844323"/>
                </a:cubicBezTo>
                <a:cubicBezTo>
                  <a:pt x="5033444" y="4857054"/>
                  <a:pt x="5040194" y="4871554"/>
                  <a:pt x="5020638" y="4877992"/>
                </a:cubicBezTo>
                <a:cubicBezTo>
                  <a:pt x="4997151" y="4888353"/>
                  <a:pt x="5034418" y="4931200"/>
                  <a:pt x="5006413" y="4925805"/>
                </a:cubicBezTo>
                <a:cubicBezTo>
                  <a:pt x="5031964" y="4956261"/>
                  <a:pt x="4982840" y="4982633"/>
                  <a:pt x="4971037" y="5009272"/>
                </a:cubicBezTo>
                <a:cubicBezTo>
                  <a:pt x="4973259" y="5034036"/>
                  <a:pt x="4968375" y="5053859"/>
                  <a:pt x="4963105" y="5111369"/>
                </a:cubicBezTo>
                <a:cubicBezTo>
                  <a:pt x="4973224" y="5141336"/>
                  <a:pt x="4937413" y="5161742"/>
                  <a:pt x="4976341" y="5210876"/>
                </a:cubicBezTo>
                <a:cubicBezTo>
                  <a:pt x="4972455" y="5212581"/>
                  <a:pt x="4977054" y="5227501"/>
                  <a:pt x="4980617" y="5269726"/>
                </a:cubicBezTo>
                <a:cubicBezTo>
                  <a:pt x="4984182" y="5311951"/>
                  <a:pt x="4990390" y="5400671"/>
                  <a:pt x="4997733" y="5464225"/>
                </a:cubicBezTo>
                <a:cubicBezTo>
                  <a:pt x="5001765" y="5536542"/>
                  <a:pt x="4990225" y="5517959"/>
                  <a:pt x="5001400" y="5594585"/>
                </a:cubicBezTo>
                <a:cubicBezTo>
                  <a:pt x="4999908" y="5619318"/>
                  <a:pt x="4974042" y="5647975"/>
                  <a:pt x="4983700" y="5667896"/>
                </a:cubicBezTo>
                <a:cubicBezTo>
                  <a:pt x="4976834" y="5696311"/>
                  <a:pt x="4975579" y="5738356"/>
                  <a:pt x="4968506" y="5769225"/>
                </a:cubicBezTo>
                <a:cubicBezTo>
                  <a:pt x="4968926" y="5787258"/>
                  <a:pt x="4969344" y="5805291"/>
                  <a:pt x="4969765" y="5823324"/>
                </a:cubicBezTo>
                <a:cubicBezTo>
                  <a:pt x="4966122" y="5853058"/>
                  <a:pt x="4965608" y="5838948"/>
                  <a:pt x="4966129" y="5862699"/>
                </a:cubicBezTo>
                <a:lnTo>
                  <a:pt x="4970695" y="5906467"/>
                </a:lnTo>
                <a:lnTo>
                  <a:pt x="4991568" y="5939847"/>
                </a:lnTo>
                <a:cubicBezTo>
                  <a:pt x="4998848" y="5955713"/>
                  <a:pt x="4974731" y="5940131"/>
                  <a:pt x="4986815" y="5973994"/>
                </a:cubicBezTo>
                <a:cubicBezTo>
                  <a:pt x="4961187" y="5997051"/>
                  <a:pt x="4983444" y="6032039"/>
                  <a:pt x="4987776" y="6089693"/>
                </a:cubicBezTo>
                <a:lnTo>
                  <a:pt x="4991621" y="6224938"/>
                </a:lnTo>
                <a:cubicBezTo>
                  <a:pt x="4988442" y="6270972"/>
                  <a:pt x="5008962" y="6317522"/>
                  <a:pt x="5017157" y="6370251"/>
                </a:cubicBezTo>
                <a:cubicBezTo>
                  <a:pt x="5025353" y="6422980"/>
                  <a:pt x="5039938" y="6490855"/>
                  <a:pt x="5040797" y="6541313"/>
                </a:cubicBezTo>
                <a:cubicBezTo>
                  <a:pt x="5039898" y="6576319"/>
                  <a:pt x="5031912" y="6591883"/>
                  <a:pt x="5045375" y="6640957"/>
                </a:cubicBezTo>
                <a:cubicBezTo>
                  <a:pt x="5057505" y="6669536"/>
                  <a:pt x="5052276" y="6675394"/>
                  <a:pt x="5058442" y="6705297"/>
                </a:cubicBezTo>
                <a:cubicBezTo>
                  <a:pt x="5057367" y="6727133"/>
                  <a:pt x="5067901" y="6732087"/>
                  <a:pt x="5071125" y="6759582"/>
                </a:cubicBezTo>
                <a:cubicBezTo>
                  <a:pt x="5055614" y="6796071"/>
                  <a:pt x="5051656" y="6769544"/>
                  <a:pt x="5069172" y="6817746"/>
                </a:cubicBezTo>
                <a:cubicBezTo>
                  <a:pt x="5060956" y="6828354"/>
                  <a:pt x="5064525" y="6836369"/>
                  <a:pt x="5072322" y="6843646"/>
                </a:cubicBezTo>
                <a:lnTo>
                  <a:pt x="5091388" y="6857998"/>
                </a:lnTo>
                <a:lnTo>
                  <a:pt x="6096000" y="6857998"/>
                </a:lnTo>
                <a:lnTo>
                  <a:pt x="6096000" y="6858000"/>
                </a:lnTo>
                <a:lnTo>
                  <a:pt x="0" y="685800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2" name="Google Shape;262;g29ebee800e5_0_0"/>
          <p:cNvSpPr txBox="1"/>
          <p:nvPr>
            <p:ph type="title"/>
          </p:nvPr>
        </p:nvSpPr>
        <p:spPr>
          <a:xfrm>
            <a:off x="286950" y="1067425"/>
            <a:ext cx="4440300" cy="13308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Calibri"/>
              <a:buNone/>
            </a:pPr>
            <a:r>
              <a:rPr lang="en-US" sz="4100">
                <a:solidFill>
                  <a:schemeClr val="lt1"/>
                </a:solidFill>
              </a:rPr>
              <a:t>Clay</a:t>
            </a:r>
            <a:r>
              <a:rPr lang="en-US" sz="4100">
                <a:solidFill>
                  <a:schemeClr val="lt1"/>
                </a:solidFill>
              </a:rPr>
              <a:t> </a:t>
            </a:r>
            <a:r>
              <a:rPr lang="en-US" sz="4100">
                <a:solidFill>
                  <a:schemeClr val="lt1"/>
                </a:solidFill>
                <a:latin typeface="Calibri"/>
                <a:ea typeface="Calibri"/>
                <a:cs typeface="Calibri"/>
                <a:sym typeface="Calibri"/>
              </a:rPr>
              <a:t>County</a:t>
            </a:r>
            <a:r>
              <a:rPr lang="en-US" sz="4100">
                <a:solidFill>
                  <a:schemeClr val="dk1"/>
                </a:solidFill>
                <a:latin typeface="Calibri"/>
                <a:ea typeface="Calibri"/>
                <a:cs typeface="Calibri"/>
                <a:sym typeface="Calibri"/>
              </a:rPr>
              <a:t> </a:t>
            </a:r>
            <a:endParaRPr sz="4100">
              <a:solidFill>
                <a:schemeClr val="dk1"/>
              </a:solidFill>
              <a:latin typeface="Calibri"/>
              <a:ea typeface="Calibri"/>
              <a:cs typeface="Calibri"/>
              <a:sym typeface="Calibri"/>
            </a:endParaRPr>
          </a:p>
          <a:p>
            <a:pPr indent="0" lvl="0" marL="0" rtl="0" algn="l">
              <a:lnSpc>
                <a:spcPct val="90000"/>
              </a:lnSpc>
              <a:spcBef>
                <a:spcPts val="0"/>
              </a:spcBef>
              <a:spcAft>
                <a:spcPts val="0"/>
              </a:spcAft>
              <a:buClr>
                <a:schemeClr val="dk1"/>
              </a:buClr>
              <a:buSzPct val="145275"/>
              <a:buFont typeface="Calibri"/>
              <a:buNone/>
            </a:pPr>
            <a:r>
              <a:rPr lang="en-US" sz="2822">
                <a:solidFill>
                  <a:schemeClr val="lt1"/>
                </a:solidFill>
              </a:rPr>
              <a:t>NCDIT Division of Broadband and Digital Equity - BEAD Grants</a:t>
            </a:r>
            <a:endParaRPr sz="2822">
              <a:solidFill>
                <a:schemeClr val="lt1"/>
              </a:solidFill>
            </a:endParaRPr>
          </a:p>
          <a:p>
            <a:pPr indent="0" lvl="0" marL="0" rtl="0" algn="l">
              <a:lnSpc>
                <a:spcPct val="90000"/>
              </a:lnSpc>
              <a:spcBef>
                <a:spcPts val="0"/>
              </a:spcBef>
              <a:spcAft>
                <a:spcPts val="0"/>
              </a:spcAft>
              <a:buClr>
                <a:schemeClr val="dk1"/>
              </a:buClr>
              <a:buSzPct val="113888"/>
              <a:buFont typeface="Calibri"/>
              <a:buNone/>
            </a:pPr>
            <a:r>
              <a:t/>
            </a:r>
            <a:endParaRPr sz="3600">
              <a:solidFill>
                <a:schemeClr val="lt1"/>
              </a:solidFill>
            </a:endParaRPr>
          </a:p>
        </p:txBody>
      </p:sp>
      <p:sp>
        <p:nvSpPr>
          <p:cNvPr id="263" name="Google Shape;263;g29ebee800e5_0_0"/>
          <p:cNvSpPr txBox="1"/>
          <p:nvPr/>
        </p:nvSpPr>
        <p:spPr>
          <a:xfrm>
            <a:off x="286950" y="3279525"/>
            <a:ext cx="4244700" cy="2868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000">
                <a:solidFill>
                  <a:schemeClr val="lt1"/>
                </a:solidFill>
                <a:latin typeface="Calibri"/>
                <a:ea typeface="Calibri"/>
                <a:cs typeface="Calibri"/>
                <a:sym typeface="Calibri"/>
              </a:rPr>
              <a:t>NC received $1.5 billion in a BEAD allocation from the Infrastructure Investment and Jobs Act.  This funding will be managed by the NTIA.  NC DIT received 20% of these funds when NTIA approved the Five-Year Plan.  NC DIT must have its Initial Proposals approved by the NTIA to release the remaining 80% of BEAD Funds.</a:t>
            </a:r>
            <a:endParaRPr sz="2000">
              <a:solidFill>
                <a:schemeClr val="lt1"/>
              </a:solidFill>
              <a:latin typeface="Calibri"/>
              <a:ea typeface="Calibri"/>
              <a:cs typeface="Calibri"/>
              <a:sym typeface="Calibri"/>
            </a:endParaRPr>
          </a:p>
        </p:txBody>
      </p:sp>
      <p:sp>
        <p:nvSpPr>
          <p:cNvPr id="264" name="Google Shape;264;g29ebee800e5_0_0"/>
          <p:cNvSpPr txBox="1"/>
          <p:nvPr/>
        </p:nvSpPr>
        <p:spPr>
          <a:xfrm>
            <a:off x="5521900" y="205550"/>
            <a:ext cx="6250800" cy="1962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2400">
                <a:solidFill>
                  <a:schemeClr val="dk1"/>
                </a:solidFill>
                <a:latin typeface="Calibri"/>
                <a:ea typeface="Calibri"/>
                <a:cs typeface="Calibri"/>
                <a:sym typeface="Calibri"/>
              </a:rPr>
              <a:t>BEAD Five-Year Plan</a:t>
            </a:r>
            <a:endParaRPr b="1" sz="2400">
              <a:solidFill>
                <a:schemeClr val="dk1"/>
              </a:solidFill>
              <a:latin typeface="Calibri"/>
              <a:ea typeface="Calibri"/>
              <a:cs typeface="Calibri"/>
              <a:sym typeface="Calibri"/>
            </a:endParaRPr>
          </a:p>
          <a:p>
            <a:pPr indent="0" lvl="0" marL="0" rtl="0" algn="l">
              <a:spcBef>
                <a:spcPts val="0"/>
              </a:spcBef>
              <a:spcAft>
                <a:spcPts val="0"/>
              </a:spcAft>
              <a:buNone/>
            </a:pPr>
            <a:r>
              <a:rPr lang="en-US" sz="1600">
                <a:solidFill>
                  <a:srgbClr val="212529"/>
                </a:solidFill>
                <a:highlight>
                  <a:srgbClr val="FFFFFF"/>
                </a:highlight>
                <a:latin typeface="Calibri"/>
                <a:ea typeface="Calibri"/>
                <a:cs typeface="Calibri"/>
                <a:sym typeface="Calibri"/>
              </a:rPr>
              <a:t>Read the </a:t>
            </a:r>
            <a:r>
              <a:rPr lang="en-US" sz="1600" u="sng">
                <a:solidFill>
                  <a:srgbClr val="3B75A9"/>
                </a:solidFill>
                <a:highlight>
                  <a:srgbClr val="FFFFFF"/>
                </a:highlight>
                <a:latin typeface="Calibri"/>
                <a:ea typeface="Calibri"/>
                <a:cs typeface="Calibri"/>
                <a:sym typeface="Calibri"/>
                <a:hlinkClick r:id="rId3">
                  <a:extLst>
                    <a:ext uri="{A12FA001-AC4F-418D-AE19-62706E023703}">
                      <ahyp:hlinkClr val="tx"/>
                    </a:ext>
                  </a:extLst>
                </a:hlinkClick>
              </a:rPr>
              <a:t>BEAD Five-Year Plan</a:t>
            </a:r>
            <a:r>
              <a:rPr lang="en-US" sz="1600">
                <a:solidFill>
                  <a:srgbClr val="212529"/>
                </a:solidFill>
                <a:highlight>
                  <a:srgbClr val="FFFFFF"/>
                </a:highlight>
                <a:latin typeface="Calibri"/>
                <a:ea typeface="Calibri"/>
                <a:cs typeface="Calibri"/>
                <a:sym typeface="Calibri"/>
              </a:rPr>
              <a:t>, which includes feedback received during the public comment period.  It outlines how NCDIT will invest BEAD funding across North Carolina. This plan was approved by the National Telecommunications and Information Administration (NTIA) and National Institute of Standards and Technology (NIST).</a:t>
            </a:r>
            <a:endParaRPr b="1" sz="1600">
              <a:solidFill>
                <a:schemeClr val="dk1"/>
              </a:solidFill>
              <a:latin typeface="Calibri"/>
              <a:ea typeface="Calibri"/>
              <a:cs typeface="Calibri"/>
              <a:sym typeface="Calibri"/>
            </a:endParaRPr>
          </a:p>
        </p:txBody>
      </p:sp>
      <p:sp>
        <p:nvSpPr>
          <p:cNvPr id="265" name="Google Shape;265;g29ebee800e5_0_0"/>
          <p:cNvSpPr txBox="1"/>
          <p:nvPr/>
        </p:nvSpPr>
        <p:spPr>
          <a:xfrm>
            <a:off x="5484550" y="2167550"/>
            <a:ext cx="6325500" cy="4749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400">
                <a:solidFill>
                  <a:schemeClr val="dk1"/>
                </a:solidFill>
                <a:latin typeface="Calibri"/>
                <a:ea typeface="Calibri"/>
                <a:cs typeface="Calibri"/>
                <a:sym typeface="Calibri"/>
              </a:rPr>
              <a:t>BEAD Initial Proposal</a:t>
            </a:r>
            <a:endParaRPr b="1" sz="2400">
              <a:solidFill>
                <a:schemeClr val="dk1"/>
              </a:solidFill>
              <a:latin typeface="Calibri"/>
              <a:ea typeface="Calibri"/>
              <a:cs typeface="Calibri"/>
              <a:sym typeface="Calibri"/>
            </a:endParaRPr>
          </a:p>
          <a:p>
            <a:pPr indent="0" lvl="0" marL="0" rtl="0" algn="l">
              <a:spcBef>
                <a:spcPts val="0"/>
              </a:spcBef>
              <a:spcAft>
                <a:spcPts val="0"/>
              </a:spcAft>
              <a:buNone/>
            </a:pPr>
            <a:r>
              <a:rPr lang="en-US" sz="1500">
                <a:solidFill>
                  <a:srgbClr val="212529"/>
                </a:solidFill>
                <a:highlight>
                  <a:srgbClr val="FFFFFF"/>
                </a:highlight>
                <a:latin typeface="Calibri"/>
                <a:ea typeface="Calibri"/>
                <a:cs typeface="Calibri"/>
                <a:sym typeface="Calibri"/>
              </a:rPr>
              <a:t>The draft initial proposal is divided into two volumes and is available for public comment via email to </a:t>
            </a:r>
            <a:r>
              <a:rPr lang="en-US" sz="1500">
                <a:solidFill>
                  <a:srgbClr val="3B75A9"/>
                </a:solidFill>
                <a:highlight>
                  <a:srgbClr val="FFFFFF"/>
                </a:highlight>
                <a:latin typeface="Calibri"/>
                <a:ea typeface="Calibri"/>
                <a:cs typeface="Calibri"/>
                <a:sym typeface="Calibri"/>
              </a:rPr>
              <a:t>NCDITpartnerfeedback@nc.gov</a:t>
            </a:r>
            <a:r>
              <a:rPr lang="en-US" sz="1500">
                <a:solidFill>
                  <a:srgbClr val="212529"/>
                </a:solidFill>
                <a:highlight>
                  <a:srgbClr val="FFFFFF"/>
                </a:highlight>
                <a:latin typeface="Calibri"/>
                <a:ea typeface="Calibri"/>
                <a:cs typeface="Calibri"/>
                <a:sym typeface="Calibri"/>
              </a:rPr>
              <a:t> until </a:t>
            </a:r>
            <a:r>
              <a:rPr b="1" i="1" lang="en-US" sz="1500">
                <a:solidFill>
                  <a:srgbClr val="212529"/>
                </a:solidFill>
                <a:highlight>
                  <a:srgbClr val="FFFFFF"/>
                </a:highlight>
                <a:latin typeface="Calibri"/>
                <a:ea typeface="Calibri"/>
                <a:cs typeface="Calibri"/>
                <a:sym typeface="Calibri"/>
              </a:rPr>
              <a:t>Tuesday, Dec. 5 at 5 p.m. </a:t>
            </a:r>
            <a:endParaRPr b="1" i="1" sz="1500">
              <a:solidFill>
                <a:srgbClr val="212529"/>
              </a:solidFill>
              <a:highlight>
                <a:srgbClr val="FFFFFF"/>
              </a:highlight>
              <a:latin typeface="Calibri"/>
              <a:ea typeface="Calibri"/>
              <a:cs typeface="Calibri"/>
              <a:sym typeface="Calibri"/>
            </a:endParaRPr>
          </a:p>
          <a:p>
            <a:pPr indent="0" lvl="0" marL="0" rtl="0" algn="l">
              <a:spcBef>
                <a:spcPts val="0"/>
              </a:spcBef>
              <a:spcAft>
                <a:spcPts val="0"/>
              </a:spcAft>
              <a:buNone/>
            </a:pPr>
            <a:r>
              <a:t/>
            </a:r>
            <a:endParaRPr b="1" i="1" sz="1500">
              <a:solidFill>
                <a:srgbClr val="212529"/>
              </a:solidFill>
              <a:highlight>
                <a:srgbClr val="FFFFFF"/>
              </a:highlight>
              <a:latin typeface="Calibri"/>
              <a:ea typeface="Calibri"/>
              <a:cs typeface="Calibri"/>
              <a:sym typeface="Calibri"/>
            </a:endParaRPr>
          </a:p>
          <a:p>
            <a:pPr indent="0" lvl="0" marL="0" rtl="0" algn="l">
              <a:spcBef>
                <a:spcPts val="0"/>
              </a:spcBef>
              <a:spcAft>
                <a:spcPts val="0"/>
              </a:spcAft>
              <a:buNone/>
            </a:pPr>
            <a:r>
              <a:rPr lang="en-US" sz="1500">
                <a:solidFill>
                  <a:srgbClr val="212529"/>
                </a:solidFill>
                <a:highlight>
                  <a:srgbClr val="FFFFFF"/>
                </a:highlight>
                <a:latin typeface="Calibri"/>
                <a:ea typeface="Calibri"/>
                <a:cs typeface="Calibri"/>
                <a:sym typeface="Calibri"/>
              </a:rPr>
              <a:t>The draft BEAD initial proposal provides responses to the BEAD Notice of Funding Opportunity requirements and comes after NTIA’s approval of the division’s five-year action plan in August. The proposal addresses the division’s plans for the competitive process it will use to select subgrantees for broadband and digital equity projects, ensure workforce development, continue stakeholder engagement, and engage historically underutilized businesses and underrepresented groups in BEAD deployment.</a:t>
            </a:r>
            <a:endParaRPr sz="1500">
              <a:solidFill>
                <a:srgbClr val="212529"/>
              </a:solidFill>
              <a:highlight>
                <a:srgbClr val="FFFFFF"/>
              </a:highlight>
              <a:latin typeface="Calibri"/>
              <a:ea typeface="Calibri"/>
              <a:cs typeface="Calibri"/>
              <a:sym typeface="Calibri"/>
            </a:endParaRPr>
          </a:p>
          <a:p>
            <a:pPr indent="0" lvl="0" marL="0" rtl="0" algn="l">
              <a:spcBef>
                <a:spcPts val="0"/>
              </a:spcBef>
              <a:spcAft>
                <a:spcPts val="0"/>
              </a:spcAft>
              <a:buNone/>
            </a:pPr>
            <a:r>
              <a:t/>
            </a:r>
            <a:endParaRPr sz="1500">
              <a:solidFill>
                <a:srgbClr val="212529"/>
              </a:solidFill>
              <a:highlight>
                <a:srgbClr val="FFFFFF"/>
              </a:highlight>
              <a:latin typeface="Calibri"/>
              <a:ea typeface="Calibri"/>
              <a:cs typeface="Calibri"/>
              <a:sym typeface="Calibri"/>
            </a:endParaRPr>
          </a:p>
          <a:p>
            <a:pPr indent="-314325" lvl="0" marL="457200" rtl="0" algn="l">
              <a:lnSpc>
                <a:spcPct val="115000"/>
              </a:lnSpc>
              <a:spcBef>
                <a:spcPts val="0"/>
              </a:spcBef>
              <a:spcAft>
                <a:spcPts val="0"/>
              </a:spcAft>
              <a:buClr>
                <a:srgbClr val="212529"/>
              </a:buClr>
              <a:buSzPts val="1350"/>
              <a:buChar char="●"/>
            </a:pPr>
            <a:r>
              <a:rPr lang="en-US" sz="1350" u="sng">
                <a:solidFill>
                  <a:srgbClr val="1E79C8"/>
                </a:solidFill>
                <a:highlight>
                  <a:srgbClr val="FFFFFF"/>
                </a:highlight>
                <a:hlinkClick r:id="rId4">
                  <a:extLst>
                    <a:ext uri="{A12FA001-AC4F-418D-AE19-62706E023703}">
                      <ahyp:hlinkClr val="tx"/>
                    </a:ext>
                  </a:extLst>
                </a:hlinkClick>
              </a:rPr>
              <a:t>Volume 1 Draft</a:t>
            </a:r>
            <a:endParaRPr sz="1350" u="sng">
              <a:solidFill>
                <a:srgbClr val="1E79C8"/>
              </a:solidFill>
              <a:highlight>
                <a:srgbClr val="FFFFFF"/>
              </a:highlight>
            </a:endParaRPr>
          </a:p>
          <a:p>
            <a:pPr indent="-314325" lvl="0" marL="457200" rtl="0" algn="l">
              <a:lnSpc>
                <a:spcPct val="115000"/>
              </a:lnSpc>
              <a:spcBef>
                <a:spcPts val="0"/>
              </a:spcBef>
              <a:spcAft>
                <a:spcPts val="0"/>
              </a:spcAft>
              <a:buClr>
                <a:srgbClr val="212529"/>
              </a:buClr>
              <a:buSzPts val="1350"/>
              <a:buChar char="●"/>
            </a:pPr>
            <a:r>
              <a:rPr lang="en-US" sz="1350" u="sng">
                <a:solidFill>
                  <a:srgbClr val="3B75A9"/>
                </a:solidFill>
                <a:highlight>
                  <a:srgbClr val="FFFFFF"/>
                </a:highlight>
                <a:hlinkClick r:id="rId5">
                  <a:extLst>
                    <a:ext uri="{A12FA001-AC4F-418D-AE19-62706E023703}">
                      <ahyp:hlinkClr val="tx"/>
                    </a:ext>
                  </a:extLst>
                </a:hlinkClick>
              </a:rPr>
              <a:t>Volume 2 Draft</a:t>
            </a:r>
            <a:endParaRPr sz="1350" u="sng">
              <a:solidFill>
                <a:srgbClr val="3B75A9"/>
              </a:solidFill>
              <a:highlight>
                <a:srgbClr val="FFFFFF"/>
              </a:highlight>
            </a:endParaRPr>
          </a:p>
          <a:p>
            <a:pPr indent="-314325" lvl="0" marL="457200" rtl="0" algn="l">
              <a:lnSpc>
                <a:spcPct val="115000"/>
              </a:lnSpc>
              <a:spcBef>
                <a:spcPts val="0"/>
              </a:spcBef>
              <a:spcAft>
                <a:spcPts val="0"/>
              </a:spcAft>
              <a:buClr>
                <a:srgbClr val="212529"/>
              </a:buClr>
              <a:buSzPts val="1350"/>
              <a:buChar char="●"/>
            </a:pPr>
            <a:r>
              <a:rPr lang="en-US" sz="1350" u="sng">
                <a:solidFill>
                  <a:srgbClr val="3B75A9"/>
                </a:solidFill>
                <a:highlight>
                  <a:srgbClr val="FFFFFF"/>
                </a:highlight>
                <a:hlinkClick r:id="rId6">
                  <a:extLst>
                    <a:ext uri="{A12FA001-AC4F-418D-AE19-62706E023703}">
                      <ahyp:hlinkClr val="tx"/>
                    </a:ext>
                  </a:extLst>
                </a:hlinkClick>
              </a:rPr>
              <a:t>Workforce Development Draft Plan</a:t>
            </a:r>
            <a:endParaRPr sz="1350" u="sng">
              <a:solidFill>
                <a:srgbClr val="3B75A9"/>
              </a:solidFill>
              <a:highlight>
                <a:srgbClr val="FFFFFF"/>
              </a:highlight>
            </a:endParaRPr>
          </a:p>
          <a:p>
            <a:pPr indent="0" lvl="0" marL="0" rtl="0" algn="l">
              <a:spcBef>
                <a:spcPts val="1200"/>
              </a:spcBef>
              <a:spcAft>
                <a:spcPts val="0"/>
              </a:spcAft>
              <a:buNone/>
            </a:pPr>
            <a:r>
              <a:rPr i="1" lang="en-US" sz="1200">
                <a:solidFill>
                  <a:srgbClr val="212529"/>
                </a:solidFill>
                <a:highlight>
                  <a:srgbClr val="FFFFFF"/>
                </a:highlight>
                <a:latin typeface="Calibri"/>
                <a:ea typeface="Calibri"/>
                <a:cs typeface="Calibri"/>
                <a:sym typeface="Calibri"/>
              </a:rPr>
              <a:t>This draft initial proposal will go through a number of revisions in the coming months. Prior to submitting the initial proposal to the NTIA in December, NCDIT will, in its discretion, revise the draft pursuant to feedback received during the public comment period. </a:t>
            </a:r>
            <a:endParaRPr sz="1200">
              <a:solidFill>
                <a:srgbClr val="212529"/>
              </a:solidFill>
              <a:highlight>
                <a:srgbClr val="FFFFFF"/>
              </a:highlight>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p1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Suggestions for moving forward</a:t>
            </a:r>
            <a:endParaRPr/>
          </a:p>
        </p:txBody>
      </p:sp>
      <p:sp>
        <p:nvSpPr>
          <p:cNvPr id="271" name="Google Shape;271;p1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lnSpcReduction="20000"/>
          </a:bodyPr>
          <a:lstStyle/>
          <a:p>
            <a:pPr indent="-228600" lvl="0" marL="228600" rtl="0" algn="l">
              <a:lnSpc>
                <a:spcPct val="90000"/>
              </a:lnSpc>
              <a:spcBef>
                <a:spcPts val="0"/>
              </a:spcBef>
              <a:spcAft>
                <a:spcPts val="0"/>
              </a:spcAft>
              <a:buClr>
                <a:schemeClr val="dk1"/>
              </a:buClr>
              <a:buSzPts val="2800"/>
              <a:buChar char="•"/>
            </a:pPr>
            <a:r>
              <a:rPr b="1" lang="en-US"/>
              <a:t>County broadband action task force?</a:t>
            </a:r>
            <a:endParaRPr/>
          </a:p>
          <a:p>
            <a:pPr indent="-228600" lvl="1" marL="685800" rtl="0" algn="l">
              <a:lnSpc>
                <a:spcPct val="90000"/>
              </a:lnSpc>
              <a:spcBef>
                <a:spcPts val="500"/>
              </a:spcBef>
              <a:spcAft>
                <a:spcPts val="0"/>
              </a:spcAft>
              <a:buClr>
                <a:schemeClr val="dk1"/>
              </a:buClr>
              <a:buSzPts val="2400"/>
              <a:buChar char="•"/>
            </a:pPr>
            <a:r>
              <a:rPr lang="en-US"/>
              <a:t>Advertise for an experienced volunteer</a:t>
            </a:r>
            <a:endParaRPr/>
          </a:p>
          <a:p>
            <a:pPr indent="-228600" lvl="1" marL="685800" rtl="0" algn="l">
              <a:lnSpc>
                <a:spcPct val="90000"/>
              </a:lnSpc>
              <a:spcBef>
                <a:spcPts val="500"/>
              </a:spcBef>
              <a:spcAft>
                <a:spcPts val="0"/>
              </a:spcAft>
              <a:buClr>
                <a:schemeClr val="dk1"/>
              </a:buClr>
              <a:buSzPts val="2400"/>
              <a:buChar char="•"/>
            </a:pPr>
            <a:r>
              <a:rPr lang="en-US"/>
              <a:t>School district participation </a:t>
            </a:r>
            <a:endParaRPr/>
          </a:p>
          <a:p>
            <a:pPr indent="-228600" lvl="1" marL="685800" rtl="0" algn="l">
              <a:lnSpc>
                <a:spcPct val="90000"/>
              </a:lnSpc>
              <a:spcBef>
                <a:spcPts val="500"/>
              </a:spcBef>
              <a:spcAft>
                <a:spcPts val="0"/>
              </a:spcAft>
              <a:buClr>
                <a:schemeClr val="dk1"/>
              </a:buClr>
              <a:buSzPts val="2400"/>
              <a:buChar char="•"/>
            </a:pPr>
            <a:r>
              <a:rPr lang="en-US"/>
              <a:t>Other participants</a:t>
            </a:r>
            <a:endParaRPr/>
          </a:p>
          <a:p>
            <a:pPr indent="-228600" lvl="1" marL="685800" rtl="0" algn="l">
              <a:lnSpc>
                <a:spcPct val="90000"/>
              </a:lnSpc>
              <a:spcBef>
                <a:spcPts val="500"/>
              </a:spcBef>
              <a:spcAft>
                <a:spcPts val="0"/>
              </a:spcAft>
              <a:buClr>
                <a:schemeClr val="dk1"/>
              </a:buClr>
              <a:buSzPts val="2400"/>
              <a:buChar char="•"/>
            </a:pPr>
            <a:r>
              <a:rPr lang="en-US"/>
              <a:t>Face to face session with Dr. Riddick </a:t>
            </a:r>
            <a:r>
              <a:rPr lang="en-US" sz="1683"/>
              <a:t>(NC Rural Center consultant - Gates County connection)</a:t>
            </a:r>
            <a:r>
              <a:rPr lang="en-US"/>
              <a:t> </a:t>
            </a:r>
            <a:endParaRPr/>
          </a:p>
          <a:p>
            <a:pPr indent="-228600" lvl="0" marL="228600" rtl="0" algn="l">
              <a:lnSpc>
                <a:spcPct val="90000"/>
              </a:lnSpc>
              <a:spcBef>
                <a:spcPts val="1000"/>
              </a:spcBef>
              <a:spcAft>
                <a:spcPts val="0"/>
              </a:spcAft>
              <a:buClr>
                <a:schemeClr val="dk1"/>
              </a:buClr>
              <a:buSzPts val="2800"/>
              <a:buChar char="•"/>
            </a:pPr>
            <a:r>
              <a:rPr b="1" lang="en-US"/>
              <a:t>Provider accountability </a:t>
            </a:r>
            <a:endParaRPr/>
          </a:p>
          <a:p>
            <a:pPr indent="-228600" lvl="1" marL="685800" rtl="0" algn="l">
              <a:lnSpc>
                <a:spcPct val="90000"/>
              </a:lnSpc>
              <a:spcBef>
                <a:spcPts val="500"/>
              </a:spcBef>
              <a:spcAft>
                <a:spcPts val="0"/>
              </a:spcAft>
              <a:buClr>
                <a:schemeClr val="dk1"/>
              </a:buClr>
              <a:buSzPts val="2400"/>
              <a:buChar char="•"/>
            </a:pPr>
            <a:r>
              <a:rPr lang="en-US"/>
              <a:t>Presentations to Commissioners from </a:t>
            </a:r>
            <a:endParaRPr/>
          </a:p>
          <a:p>
            <a:pPr indent="0" lvl="1" marL="457200" rtl="0" algn="l">
              <a:lnSpc>
                <a:spcPct val="90000"/>
              </a:lnSpc>
              <a:spcBef>
                <a:spcPts val="500"/>
              </a:spcBef>
              <a:spcAft>
                <a:spcPts val="0"/>
              </a:spcAft>
              <a:buClr>
                <a:schemeClr val="dk1"/>
              </a:buClr>
              <a:buSzPts val="2400"/>
              <a:buNone/>
            </a:pPr>
            <a:r>
              <a:rPr lang="en-US"/>
              <a:t>	1) RDOF</a:t>
            </a:r>
            <a:endParaRPr/>
          </a:p>
          <a:p>
            <a:pPr indent="0" lvl="1" marL="457200" rtl="0" algn="l">
              <a:lnSpc>
                <a:spcPct val="90000"/>
              </a:lnSpc>
              <a:spcBef>
                <a:spcPts val="500"/>
              </a:spcBef>
              <a:spcAft>
                <a:spcPts val="0"/>
              </a:spcAft>
              <a:buClr>
                <a:schemeClr val="dk1"/>
              </a:buClr>
              <a:buSzPts val="2400"/>
              <a:buNone/>
            </a:pPr>
            <a:r>
              <a:rPr lang="en-US"/>
              <a:t>	2) GREAT</a:t>
            </a:r>
            <a:endParaRPr/>
          </a:p>
          <a:p>
            <a:pPr indent="0" lvl="1" marL="457200" rtl="0" algn="l">
              <a:lnSpc>
                <a:spcPct val="90000"/>
              </a:lnSpc>
              <a:spcBef>
                <a:spcPts val="500"/>
              </a:spcBef>
              <a:spcAft>
                <a:spcPts val="0"/>
              </a:spcAft>
              <a:buClr>
                <a:schemeClr val="dk1"/>
              </a:buClr>
              <a:buSzPts val="2400"/>
              <a:buNone/>
            </a:pPr>
            <a:r>
              <a:rPr lang="en-US"/>
              <a:t>	3) County funded providers </a:t>
            </a:r>
            <a:endParaRPr/>
          </a:p>
          <a:p>
            <a:pPr indent="0" lvl="1" marL="457200" rtl="0" algn="l">
              <a:lnSpc>
                <a:spcPct val="90000"/>
              </a:lnSpc>
              <a:spcBef>
                <a:spcPts val="500"/>
              </a:spcBef>
              <a:spcAft>
                <a:spcPts val="0"/>
              </a:spcAft>
              <a:buClr>
                <a:schemeClr val="dk1"/>
              </a:buClr>
              <a:buSzPts val="2400"/>
              <a:buNone/>
            </a:pPr>
            <a:r>
              <a:rPr lang="en-US"/>
              <a:t>	4) Providers deploying without government funding </a:t>
            </a:r>
            <a:endParaRPr/>
          </a:p>
          <a:p>
            <a:pPr indent="-50800" lvl="0" marL="228600" rtl="0" algn="l">
              <a:lnSpc>
                <a:spcPct val="90000"/>
              </a:lnSpc>
              <a:spcBef>
                <a:spcPts val="1000"/>
              </a:spcBef>
              <a:spcAft>
                <a:spcPts val="0"/>
              </a:spcAft>
              <a:buClr>
                <a:schemeClr val="dk1"/>
              </a:buClr>
              <a:buSzPts val="2800"/>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1" name="Shape 111"/>
        <p:cNvGrpSpPr/>
        <p:nvPr/>
      </p:nvGrpSpPr>
      <p:grpSpPr>
        <a:xfrm>
          <a:off x="0" y="0"/>
          <a:ext cx="0" cy="0"/>
          <a:chOff x="0" y="0"/>
          <a:chExt cx="0" cy="0"/>
        </a:xfrm>
      </p:grpSpPr>
      <p:sp>
        <p:nvSpPr>
          <p:cNvPr id="112" name="Google Shape;112;p1"/>
          <p:cNvSpPr/>
          <p:nvPr/>
        </p:nvSpPr>
        <p:spPr>
          <a:xfrm>
            <a:off x="0"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13" name="Google Shape;113;p1"/>
          <p:cNvSpPr/>
          <p:nvPr/>
        </p:nvSpPr>
        <p:spPr>
          <a:xfrm>
            <a:off x="572493" y="1681544"/>
            <a:ext cx="10972800" cy="18288"/>
          </a:xfrm>
          <a:custGeom>
            <a:rect b="b" l="l" r="r" t="t"/>
            <a:pathLst>
              <a:path extrusionOk="0" fill="none" h="18288" w="1097280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extrusionOk="0" h="18288" w="1097280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4901"/>
            </a:schemeClr>
          </a:solidFill>
          <a:ln cap="rnd" cmpd="sng" w="44450">
            <a:solidFill>
              <a:schemeClr val="accent2">
                <a:alpha val="74901"/>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14" name="Google Shape;114;p1"/>
          <p:cNvSpPr txBox="1"/>
          <p:nvPr/>
        </p:nvSpPr>
        <p:spPr>
          <a:xfrm>
            <a:off x="506918" y="2090041"/>
            <a:ext cx="6713700" cy="4119300"/>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None/>
            </a:pPr>
            <a:r>
              <a:rPr b="1" lang="en-US" sz="2800">
                <a:solidFill>
                  <a:schemeClr val="dk1"/>
                </a:solidFill>
                <a:latin typeface="Calibri"/>
                <a:ea typeface="Calibri"/>
                <a:cs typeface="Calibri"/>
                <a:sym typeface="Calibri"/>
              </a:rPr>
              <a:t>Clay</a:t>
            </a:r>
            <a:r>
              <a:rPr b="1" i="0" lang="en-US" sz="2800" u="none" cap="none" strike="noStrike">
                <a:solidFill>
                  <a:schemeClr val="dk1"/>
                </a:solidFill>
                <a:latin typeface="Calibri"/>
                <a:ea typeface="Calibri"/>
                <a:cs typeface="Calibri"/>
                <a:sym typeface="Calibri"/>
              </a:rPr>
              <a:t> County Broadband</a:t>
            </a:r>
            <a:endParaRPr/>
          </a:p>
          <a:p>
            <a:pPr indent="0" lvl="0" marL="0" marR="0" rtl="0" algn="l">
              <a:lnSpc>
                <a:spcPct val="90000"/>
              </a:lnSpc>
              <a:spcBef>
                <a:spcPts val="600"/>
              </a:spcBef>
              <a:spcAft>
                <a:spcPts val="0"/>
              </a:spcAft>
              <a:buNone/>
            </a:pPr>
            <a:r>
              <a:rPr b="1" i="0" lang="en-US" sz="2200" u="none" cap="none" strike="noStrike">
                <a:solidFill>
                  <a:schemeClr val="dk1"/>
                </a:solidFill>
                <a:latin typeface="Calibri"/>
                <a:ea typeface="Calibri"/>
                <a:cs typeface="Calibri"/>
                <a:sym typeface="Calibri"/>
              </a:rPr>
              <a:t>As of </a:t>
            </a:r>
            <a:r>
              <a:rPr b="1" lang="en-US" sz="2200">
                <a:solidFill>
                  <a:schemeClr val="dk1"/>
                </a:solidFill>
                <a:latin typeface="Calibri"/>
                <a:ea typeface="Calibri"/>
                <a:cs typeface="Calibri"/>
                <a:sym typeface="Calibri"/>
              </a:rPr>
              <a:t>11</a:t>
            </a:r>
            <a:r>
              <a:rPr b="1" i="0" lang="en-US" sz="2200" u="none" cap="none" strike="noStrike">
                <a:solidFill>
                  <a:schemeClr val="dk1"/>
                </a:solidFill>
                <a:latin typeface="Calibri"/>
                <a:ea typeface="Calibri"/>
                <a:cs typeface="Calibri"/>
                <a:sym typeface="Calibri"/>
              </a:rPr>
              <a:t>/</a:t>
            </a:r>
            <a:r>
              <a:rPr b="1" lang="en-US" sz="2200">
                <a:solidFill>
                  <a:schemeClr val="dk1"/>
                </a:solidFill>
                <a:latin typeface="Calibri"/>
                <a:ea typeface="Calibri"/>
                <a:cs typeface="Calibri"/>
                <a:sym typeface="Calibri"/>
              </a:rPr>
              <a:t>27</a:t>
            </a:r>
            <a:r>
              <a:rPr b="1" i="0" lang="en-US" sz="2200" u="none" cap="none" strike="noStrike">
                <a:solidFill>
                  <a:schemeClr val="dk1"/>
                </a:solidFill>
                <a:latin typeface="Calibri"/>
                <a:ea typeface="Calibri"/>
                <a:cs typeface="Calibri"/>
                <a:sym typeface="Calibri"/>
              </a:rPr>
              <a:t>/23</a:t>
            </a:r>
            <a:endParaRPr/>
          </a:p>
          <a:p>
            <a:pPr indent="0" lvl="0" marL="0" rtl="0" algn="l">
              <a:lnSpc>
                <a:spcPct val="90000"/>
              </a:lnSpc>
              <a:spcBef>
                <a:spcPts val="600"/>
              </a:spcBef>
              <a:spcAft>
                <a:spcPts val="0"/>
              </a:spcAft>
              <a:buClr>
                <a:schemeClr val="dk1"/>
              </a:buClr>
              <a:buFont typeface="Arial"/>
              <a:buNone/>
            </a:pPr>
            <a:r>
              <a:t/>
            </a:r>
            <a:endParaRPr b="1" sz="2300">
              <a:solidFill>
                <a:schemeClr val="dk1"/>
              </a:solidFill>
              <a:latin typeface="Calibri"/>
              <a:ea typeface="Calibri"/>
              <a:cs typeface="Calibri"/>
              <a:sym typeface="Calibri"/>
            </a:endParaRPr>
          </a:p>
          <a:p>
            <a:pPr indent="0" lvl="0" marL="0" rtl="0" algn="l">
              <a:lnSpc>
                <a:spcPct val="90000"/>
              </a:lnSpc>
              <a:spcBef>
                <a:spcPts val="600"/>
              </a:spcBef>
              <a:spcAft>
                <a:spcPts val="0"/>
              </a:spcAft>
              <a:buClr>
                <a:schemeClr val="dk1"/>
              </a:buClr>
              <a:buFont typeface="Arial"/>
              <a:buNone/>
            </a:pPr>
            <a:r>
              <a:t/>
            </a:r>
            <a:endParaRPr b="1" sz="2300">
              <a:solidFill>
                <a:schemeClr val="dk1"/>
              </a:solidFill>
              <a:latin typeface="Calibri"/>
              <a:ea typeface="Calibri"/>
              <a:cs typeface="Calibri"/>
              <a:sym typeface="Calibri"/>
            </a:endParaRPr>
          </a:p>
          <a:p>
            <a:pPr indent="0" lvl="0" marL="0" rtl="0" algn="l">
              <a:lnSpc>
                <a:spcPct val="90000"/>
              </a:lnSpc>
              <a:spcBef>
                <a:spcPts val="600"/>
              </a:spcBef>
              <a:spcAft>
                <a:spcPts val="0"/>
              </a:spcAft>
              <a:buClr>
                <a:schemeClr val="dk1"/>
              </a:buClr>
              <a:buFont typeface="Arial"/>
              <a:buNone/>
            </a:pPr>
            <a:r>
              <a:t/>
            </a:r>
            <a:endParaRPr b="1" sz="2300">
              <a:solidFill>
                <a:schemeClr val="dk1"/>
              </a:solidFill>
              <a:latin typeface="Calibri"/>
              <a:ea typeface="Calibri"/>
              <a:cs typeface="Calibri"/>
              <a:sym typeface="Calibri"/>
            </a:endParaRPr>
          </a:p>
          <a:p>
            <a:pPr indent="0" lvl="0" marL="0" rtl="0" algn="l">
              <a:lnSpc>
                <a:spcPct val="90000"/>
              </a:lnSpc>
              <a:spcBef>
                <a:spcPts val="600"/>
              </a:spcBef>
              <a:spcAft>
                <a:spcPts val="0"/>
              </a:spcAft>
              <a:buClr>
                <a:schemeClr val="dk1"/>
              </a:buClr>
              <a:buFont typeface="Arial"/>
              <a:buNone/>
            </a:pPr>
            <a:r>
              <a:t/>
            </a:r>
            <a:endParaRPr b="1" sz="2300">
              <a:solidFill>
                <a:schemeClr val="dk1"/>
              </a:solidFill>
              <a:latin typeface="Calibri"/>
              <a:ea typeface="Calibri"/>
              <a:cs typeface="Calibri"/>
              <a:sym typeface="Calibri"/>
            </a:endParaRPr>
          </a:p>
          <a:p>
            <a:pPr indent="0" lvl="0" marL="0" rtl="0" algn="l">
              <a:lnSpc>
                <a:spcPct val="90000"/>
              </a:lnSpc>
              <a:spcBef>
                <a:spcPts val="600"/>
              </a:spcBef>
              <a:spcAft>
                <a:spcPts val="0"/>
              </a:spcAft>
              <a:buClr>
                <a:schemeClr val="dk1"/>
              </a:buClr>
              <a:buFont typeface="Arial"/>
              <a:buNone/>
            </a:pPr>
            <a:r>
              <a:t/>
            </a:r>
            <a:endParaRPr b="1" sz="2300">
              <a:solidFill>
                <a:schemeClr val="dk1"/>
              </a:solidFill>
              <a:latin typeface="Calibri"/>
              <a:ea typeface="Calibri"/>
              <a:cs typeface="Calibri"/>
              <a:sym typeface="Calibri"/>
            </a:endParaRPr>
          </a:p>
          <a:p>
            <a:pPr indent="0" lvl="0" marL="0" rtl="0" algn="l">
              <a:lnSpc>
                <a:spcPct val="90000"/>
              </a:lnSpc>
              <a:spcBef>
                <a:spcPts val="600"/>
              </a:spcBef>
              <a:spcAft>
                <a:spcPts val="0"/>
              </a:spcAft>
              <a:buClr>
                <a:schemeClr val="dk1"/>
              </a:buClr>
              <a:buFont typeface="Arial"/>
              <a:buNone/>
            </a:pPr>
            <a:r>
              <a:rPr b="1" lang="en-US" sz="2300">
                <a:solidFill>
                  <a:schemeClr val="dk1"/>
                </a:solidFill>
                <a:latin typeface="Calibri"/>
                <a:ea typeface="Calibri"/>
                <a:cs typeface="Calibri"/>
                <a:sym typeface="Calibri"/>
              </a:rPr>
              <a:t>Mighty River, LLC</a:t>
            </a:r>
            <a:endParaRPr b="1" sz="2300">
              <a:solidFill>
                <a:schemeClr val="dk1"/>
              </a:solidFill>
              <a:latin typeface="Calibri"/>
              <a:ea typeface="Calibri"/>
              <a:cs typeface="Calibri"/>
              <a:sym typeface="Calibri"/>
            </a:endParaRPr>
          </a:p>
          <a:p>
            <a:pPr indent="0" lvl="0" marL="0" rtl="0" algn="l">
              <a:lnSpc>
                <a:spcPct val="90000"/>
              </a:lnSpc>
              <a:spcBef>
                <a:spcPts val="600"/>
              </a:spcBef>
              <a:spcAft>
                <a:spcPts val="0"/>
              </a:spcAft>
              <a:buClr>
                <a:schemeClr val="dk1"/>
              </a:buClr>
              <a:buFont typeface="Arial"/>
              <a:buNone/>
            </a:pPr>
            <a:r>
              <a:rPr b="1" lang="en-US" sz="2000">
                <a:solidFill>
                  <a:schemeClr val="dk1"/>
                </a:solidFill>
                <a:latin typeface="Calibri"/>
                <a:ea typeface="Calibri"/>
                <a:cs typeface="Calibri"/>
                <a:sym typeface="Calibri"/>
              </a:rPr>
              <a:t>Joe Freddoso (919)247-5121</a:t>
            </a:r>
            <a:endParaRPr sz="2200">
              <a:solidFill>
                <a:schemeClr val="dk1"/>
              </a:solidFill>
              <a:latin typeface="Calibri"/>
              <a:ea typeface="Calibri"/>
              <a:cs typeface="Calibri"/>
              <a:sym typeface="Calibri"/>
            </a:endParaRPr>
          </a:p>
        </p:txBody>
      </p:sp>
      <p:pic>
        <p:nvPicPr>
          <p:cNvPr id="115" name="Google Shape;115;p1"/>
          <p:cNvPicPr preferRelativeResize="0"/>
          <p:nvPr/>
        </p:nvPicPr>
        <p:blipFill>
          <a:blip r:embed="rId3">
            <a:alphaModFix/>
          </a:blip>
          <a:stretch>
            <a:fillRect/>
          </a:stretch>
        </p:blipFill>
        <p:spPr>
          <a:xfrm>
            <a:off x="6354950" y="1805600"/>
            <a:ext cx="4698200" cy="46148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14141"/>
        </a:solidFill>
      </p:bgPr>
    </p:bg>
    <p:spTree>
      <p:nvGrpSpPr>
        <p:cNvPr id="275" name="Shape 275"/>
        <p:cNvGrpSpPr/>
        <p:nvPr/>
      </p:nvGrpSpPr>
      <p:grpSpPr>
        <a:xfrm>
          <a:off x="0" y="0"/>
          <a:ext cx="0" cy="0"/>
          <a:chOff x="0" y="0"/>
          <a:chExt cx="0" cy="0"/>
        </a:xfrm>
      </p:grpSpPr>
      <p:sp>
        <p:nvSpPr>
          <p:cNvPr id="276" name="Google Shape;276;p16"/>
          <p:cNvSpPr txBox="1"/>
          <p:nvPr>
            <p:ph type="title"/>
          </p:nvPr>
        </p:nvSpPr>
        <p:spPr>
          <a:xfrm>
            <a:off x="7464614" y="1783959"/>
            <a:ext cx="4087306" cy="2889114"/>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5400"/>
              <a:buFont typeface="Calibri"/>
              <a:buNone/>
            </a:pPr>
            <a:r>
              <a:rPr lang="en-US" sz="5400"/>
              <a:t>Questions?</a:t>
            </a:r>
            <a:endParaRPr/>
          </a:p>
        </p:txBody>
      </p:sp>
      <p:sp>
        <p:nvSpPr>
          <p:cNvPr id="277" name="Google Shape;277;p16"/>
          <p:cNvSpPr/>
          <p:nvPr/>
        </p:nvSpPr>
        <p:spPr>
          <a:xfrm rot="10800000">
            <a:off x="1" y="0"/>
            <a:ext cx="7188051" cy="6858000"/>
          </a:xfrm>
          <a:custGeom>
            <a:rect b="b" l="l" r="r" t="t"/>
            <a:pathLst>
              <a:path extrusionOk="0" h="6858000" w="7188051">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lt1">
              <a:alpha val="8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Question mark on green pastel background" id="278" name="Google Shape;278;p16"/>
          <p:cNvPicPr preferRelativeResize="0"/>
          <p:nvPr/>
        </p:nvPicPr>
        <p:blipFill rotWithShape="1">
          <a:blip r:embed="rId3">
            <a:alphaModFix/>
          </a:blip>
          <a:srcRect b="0" l="23134" r="0" t="0"/>
          <a:stretch/>
        </p:blipFill>
        <p:spPr>
          <a:xfrm>
            <a:off x="1" y="10"/>
            <a:ext cx="7028495" cy="6857990"/>
          </a:xfrm>
          <a:custGeom>
            <a:rect b="b" l="l" r="r" t="t"/>
            <a:pathLst>
              <a:path extrusionOk="0" h="6858000" w="7028495">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1000"/>
                                  </p:stCondLst>
                                  <p:childTnLst>
                                    <p:set>
                                      <p:cBhvr>
                                        <p:cTn dur="1" fill="hold">
                                          <p:stCondLst>
                                            <p:cond delay="0"/>
                                          </p:stCondLst>
                                        </p:cTn>
                                        <p:tgtEl>
                                          <p:spTgt spid="276"/>
                                        </p:tgtEl>
                                        <p:attrNameLst>
                                          <p:attrName>style.visibility</p:attrName>
                                        </p:attrNameLst>
                                      </p:cBhvr>
                                      <p:to>
                                        <p:strVal val="visible"/>
                                      </p:to>
                                    </p:set>
                                    <p:animEffect filter="fade" transition="in">
                                      <p:cBhvr>
                                        <p:cTn dur="400"/>
                                        <p:tgtEl>
                                          <p:spTgt spid="27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9" name="Shape 119"/>
        <p:cNvGrpSpPr/>
        <p:nvPr/>
      </p:nvGrpSpPr>
      <p:grpSpPr>
        <a:xfrm>
          <a:off x="0" y="0"/>
          <a:ext cx="0" cy="0"/>
          <a:chOff x="0" y="0"/>
          <a:chExt cx="0" cy="0"/>
        </a:xfrm>
      </p:grpSpPr>
      <p:sp>
        <p:nvSpPr>
          <p:cNvPr id="120" name="Google Shape;120;p2"/>
          <p:cNvSpPr/>
          <p:nvPr/>
        </p:nvSpPr>
        <p:spPr>
          <a:xfrm>
            <a:off x="327546" y="321732"/>
            <a:ext cx="7058307" cy="1964266"/>
          </a:xfrm>
          <a:prstGeom prst="rect">
            <a:avLst/>
          </a:prstGeom>
          <a:solidFill>
            <a:srgbClr val="62534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21" name="Google Shape;121;p2"/>
          <p:cNvSpPr txBox="1"/>
          <p:nvPr>
            <p:ph type="title"/>
          </p:nvPr>
        </p:nvSpPr>
        <p:spPr>
          <a:xfrm>
            <a:off x="524256" y="516804"/>
            <a:ext cx="6594189" cy="162521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3600"/>
              <a:buFont typeface="Calibri"/>
              <a:buNone/>
            </a:pPr>
            <a:r>
              <a:rPr lang="en-US" sz="3600">
                <a:solidFill>
                  <a:srgbClr val="FFFFFF"/>
                </a:solidFill>
              </a:rPr>
              <a:t>Collaborative Broadband Project </a:t>
            </a:r>
            <a:endParaRPr/>
          </a:p>
        </p:txBody>
      </p:sp>
      <p:sp>
        <p:nvSpPr>
          <p:cNvPr id="122" name="Google Shape;122;p2"/>
          <p:cNvSpPr/>
          <p:nvPr/>
        </p:nvSpPr>
        <p:spPr>
          <a:xfrm>
            <a:off x="329184" y="2432305"/>
            <a:ext cx="7056669" cy="4102852"/>
          </a:xfrm>
          <a:prstGeom prst="rect">
            <a:avLst/>
          </a:prstGeom>
          <a:solidFill>
            <a:srgbClr val="7F7F7F">
              <a:alpha val="2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NC Rural Center" id="123" name="Google Shape;123;p2"/>
          <p:cNvPicPr preferRelativeResize="0"/>
          <p:nvPr/>
        </p:nvPicPr>
        <p:blipFill rotWithShape="1">
          <a:blip r:embed="rId3">
            <a:alphaModFix/>
          </a:blip>
          <a:srcRect b="0" l="0" r="0" t="0"/>
          <a:stretch/>
        </p:blipFill>
        <p:spPr>
          <a:xfrm>
            <a:off x="566744" y="3098141"/>
            <a:ext cx="6579910" cy="2771179"/>
          </a:xfrm>
          <a:prstGeom prst="rect">
            <a:avLst/>
          </a:prstGeom>
          <a:noFill/>
          <a:ln>
            <a:noFill/>
          </a:ln>
        </p:spPr>
      </p:pic>
      <p:sp>
        <p:nvSpPr>
          <p:cNvPr id="124" name="Google Shape;124;p2"/>
          <p:cNvSpPr/>
          <p:nvPr/>
        </p:nvSpPr>
        <p:spPr>
          <a:xfrm>
            <a:off x="7534655" y="321732"/>
            <a:ext cx="4335613" cy="6214534"/>
          </a:xfrm>
          <a:prstGeom prst="rect">
            <a:avLst/>
          </a:prstGeom>
          <a:solidFill>
            <a:srgbClr val="59595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25" name="Google Shape;125;p2"/>
          <p:cNvSpPr txBox="1"/>
          <p:nvPr>
            <p:ph idx="1" type="body"/>
          </p:nvPr>
        </p:nvSpPr>
        <p:spPr>
          <a:xfrm>
            <a:off x="8029319" y="803424"/>
            <a:ext cx="3424739" cy="5432275"/>
          </a:xfrm>
          <a:prstGeom prst="rect">
            <a:avLst/>
          </a:prstGeom>
          <a:noFill/>
          <a:ln>
            <a:noFill/>
          </a:ln>
        </p:spPr>
        <p:txBody>
          <a:bodyPr anchorCtr="0" anchor="ctr" bIns="45700" lIns="91425" spcFirstLastPara="1" rIns="91425" wrap="square" tIns="45700">
            <a:noAutofit/>
          </a:bodyPr>
          <a:lstStyle/>
          <a:p>
            <a:pPr indent="-228600" lvl="0" marL="228600" rtl="0" algn="l">
              <a:lnSpc>
                <a:spcPct val="90000"/>
              </a:lnSpc>
              <a:spcBef>
                <a:spcPts val="0"/>
              </a:spcBef>
              <a:spcAft>
                <a:spcPts val="0"/>
              </a:spcAft>
              <a:buClr>
                <a:srgbClr val="FFFFFF"/>
              </a:buClr>
              <a:buSzPts val="1800"/>
              <a:buChar char="•"/>
            </a:pPr>
            <a:r>
              <a:rPr lang="en-US" sz="1800">
                <a:solidFill>
                  <a:srgbClr val="FFFFFF"/>
                </a:solidFill>
              </a:rPr>
              <a:t>Help gather information necessary to apply for broadband infrastructure grants; digital equity grants</a:t>
            </a:r>
            <a:endParaRPr/>
          </a:p>
          <a:p>
            <a:pPr indent="-228600" lvl="1" marL="685800" rtl="0" algn="l">
              <a:lnSpc>
                <a:spcPct val="90000"/>
              </a:lnSpc>
              <a:spcBef>
                <a:spcPts val="500"/>
              </a:spcBef>
              <a:spcAft>
                <a:spcPts val="0"/>
              </a:spcAft>
              <a:buClr>
                <a:srgbClr val="FFFFFF"/>
              </a:buClr>
              <a:buSzPts val="1800"/>
              <a:buChar char="•"/>
            </a:pPr>
            <a:r>
              <a:rPr lang="en-US" sz="1800">
                <a:solidFill>
                  <a:srgbClr val="FFFFFF"/>
                </a:solidFill>
              </a:rPr>
              <a:t>Research on a county level</a:t>
            </a:r>
            <a:endParaRPr/>
          </a:p>
          <a:p>
            <a:pPr indent="-228600" lvl="0" marL="228600" rtl="0" algn="l">
              <a:lnSpc>
                <a:spcPct val="90000"/>
              </a:lnSpc>
              <a:spcBef>
                <a:spcPts val="1000"/>
              </a:spcBef>
              <a:spcAft>
                <a:spcPts val="0"/>
              </a:spcAft>
              <a:buClr>
                <a:srgbClr val="FFFFFF"/>
              </a:buClr>
              <a:buSzPts val="1800"/>
              <a:buChar char="•"/>
            </a:pPr>
            <a:r>
              <a:rPr lang="en-US" sz="1800">
                <a:solidFill>
                  <a:srgbClr val="FFFFFF"/>
                </a:solidFill>
              </a:rPr>
              <a:t>Review and edit grant applications </a:t>
            </a:r>
            <a:endParaRPr/>
          </a:p>
          <a:p>
            <a:pPr indent="-228600" lvl="1" marL="685800" rtl="0" algn="l">
              <a:lnSpc>
                <a:spcPct val="90000"/>
              </a:lnSpc>
              <a:spcBef>
                <a:spcPts val="500"/>
              </a:spcBef>
              <a:spcAft>
                <a:spcPts val="0"/>
              </a:spcAft>
              <a:buClr>
                <a:srgbClr val="FFFFFF"/>
              </a:buClr>
              <a:buSzPts val="1800"/>
              <a:buChar char="•"/>
            </a:pPr>
            <a:r>
              <a:rPr lang="en-US" sz="1800">
                <a:solidFill>
                  <a:srgbClr val="FFFFFF"/>
                </a:solidFill>
              </a:rPr>
              <a:t>Provide templates </a:t>
            </a:r>
            <a:endParaRPr/>
          </a:p>
          <a:p>
            <a:pPr indent="-228600" lvl="0" marL="228600" rtl="0" algn="l">
              <a:lnSpc>
                <a:spcPct val="90000"/>
              </a:lnSpc>
              <a:spcBef>
                <a:spcPts val="1000"/>
              </a:spcBef>
              <a:spcAft>
                <a:spcPts val="0"/>
              </a:spcAft>
              <a:buClr>
                <a:srgbClr val="FFFFFF"/>
              </a:buClr>
              <a:buSzPts val="1800"/>
              <a:buChar char="•"/>
            </a:pPr>
            <a:r>
              <a:rPr lang="en-US" sz="1800">
                <a:solidFill>
                  <a:srgbClr val="FFFFFF"/>
                </a:solidFill>
              </a:rPr>
              <a:t>Represent the counties in interfacing with Service Providers</a:t>
            </a:r>
            <a:endParaRPr/>
          </a:p>
          <a:p>
            <a:pPr indent="-228600" lvl="1" marL="685800" rtl="0" algn="l">
              <a:lnSpc>
                <a:spcPct val="90000"/>
              </a:lnSpc>
              <a:spcBef>
                <a:spcPts val="500"/>
              </a:spcBef>
              <a:spcAft>
                <a:spcPts val="0"/>
              </a:spcAft>
              <a:buClr>
                <a:srgbClr val="FFFFFF"/>
              </a:buClr>
              <a:buSzPts val="1800"/>
              <a:buChar char="•"/>
            </a:pPr>
            <a:r>
              <a:rPr lang="en-US" sz="1800">
                <a:solidFill>
                  <a:srgbClr val="FFFFFF"/>
                </a:solidFill>
              </a:rPr>
              <a:t>Digital equity and adoption </a:t>
            </a:r>
            <a:endParaRPr/>
          </a:p>
          <a:p>
            <a:pPr indent="-228600" lvl="1" marL="685800" rtl="0" algn="l">
              <a:lnSpc>
                <a:spcPct val="90000"/>
              </a:lnSpc>
              <a:spcBef>
                <a:spcPts val="500"/>
              </a:spcBef>
              <a:spcAft>
                <a:spcPts val="0"/>
              </a:spcAft>
              <a:buClr>
                <a:srgbClr val="FFFFFF"/>
              </a:buClr>
              <a:buSzPts val="1800"/>
              <a:buChar char="•"/>
            </a:pPr>
            <a:r>
              <a:rPr lang="en-US" sz="1800">
                <a:solidFill>
                  <a:srgbClr val="FFFFFF"/>
                </a:solidFill>
              </a:rPr>
              <a:t>Accountability framework </a:t>
            </a:r>
            <a:endParaRPr/>
          </a:p>
          <a:p>
            <a:pPr indent="-228600" lvl="1" marL="685800" rtl="0" algn="l">
              <a:lnSpc>
                <a:spcPct val="90000"/>
              </a:lnSpc>
              <a:spcBef>
                <a:spcPts val="500"/>
              </a:spcBef>
              <a:spcAft>
                <a:spcPts val="0"/>
              </a:spcAft>
              <a:buClr>
                <a:srgbClr val="FFFFFF"/>
              </a:buClr>
              <a:buSzPts val="1800"/>
              <a:buChar char="•"/>
            </a:pPr>
            <a:r>
              <a:rPr lang="en-US" sz="1800">
                <a:solidFill>
                  <a:srgbClr val="FFFFFF"/>
                </a:solidFill>
              </a:rPr>
              <a:t>Standards of service </a:t>
            </a:r>
            <a:endParaRPr/>
          </a:p>
          <a:p>
            <a:pPr indent="-228600" lvl="1" marL="685800" rtl="0" algn="l">
              <a:lnSpc>
                <a:spcPct val="90000"/>
              </a:lnSpc>
              <a:spcBef>
                <a:spcPts val="500"/>
              </a:spcBef>
              <a:spcAft>
                <a:spcPts val="0"/>
              </a:spcAft>
              <a:buClr>
                <a:srgbClr val="FFFFFF"/>
              </a:buClr>
              <a:buSzPts val="1800"/>
              <a:buChar char="•"/>
            </a:pPr>
            <a:r>
              <a:rPr lang="en-US" sz="1800">
                <a:solidFill>
                  <a:srgbClr val="FFFFFF"/>
                </a:solidFill>
              </a:rPr>
              <a:t>Reach of service</a:t>
            </a:r>
            <a:endParaRPr/>
          </a:p>
          <a:p>
            <a:pPr indent="-228600" lvl="1" marL="685800" rtl="0" algn="l">
              <a:lnSpc>
                <a:spcPct val="90000"/>
              </a:lnSpc>
              <a:spcBef>
                <a:spcPts val="500"/>
              </a:spcBef>
              <a:spcAft>
                <a:spcPts val="0"/>
              </a:spcAft>
              <a:buClr>
                <a:srgbClr val="FFFFFF"/>
              </a:buClr>
              <a:buSzPts val="1800"/>
              <a:buChar char="•"/>
            </a:pPr>
            <a:r>
              <a:rPr lang="en-US" sz="1800">
                <a:solidFill>
                  <a:srgbClr val="FFFFFF"/>
                </a:solidFill>
              </a:rPr>
              <a:t>Affordability of service </a:t>
            </a:r>
            <a:endParaRPr/>
          </a:p>
          <a:p>
            <a:pPr indent="-228600" lvl="1" marL="685800" rtl="0" algn="l">
              <a:lnSpc>
                <a:spcPct val="90000"/>
              </a:lnSpc>
              <a:spcBef>
                <a:spcPts val="500"/>
              </a:spcBef>
              <a:spcAft>
                <a:spcPts val="0"/>
              </a:spcAft>
              <a:buClr>
                <a:srgbClr val="FFFFFF"/>
              </a:buClr>
              <a:buSzPts val="1800"/>
              <a:buChar char="•"/>
            </a:pPr>
            <a:r>
              <a:rPr lang="en-US" sz="1800">
                <a:solidFill>
                  <a:srgbClr val="FFFFFF"/>
                </a:solidFill>
              </a:rPr>
              <a:t>County contribution </a:t>
            </a:r>
            <a:endParaRPr/>
          </a:p>
          <a:p>
            <a:pPr indent="-228600" lvl="1" marL="685800" rtl="0" algn="l">
              <a:lnSpc>
                <a:spcPct val="90000"/>
              </a:lnSpc>
              <a:spcBef>
                <a:spcPts val="500"/>
              </a:spcBef>
              <a:spcAft>
                <a:spcPts val="0"/>
              </a:spcAft>
              <a:buClr>
                <a:srgbClr val="FFFFFF"/>
              </a:buClr>
              <a:buSzPts val="1800"/>
              <a:buChar char="•"/>
            </a:pPr>
            <a:r>
              <a:rPr lang="en-US" sz="1800">
                <a:solidFill>
                  <a:srgbClr val="FFFFFF"/>
                </a:solidFill>
              </a:rPr>
              <a:t>County network </a:t>
            </a:r>
            <a:endParaRPr/>
          </a:p>
          <a:p>
            <a:pPr indent="-228600" lvl="0" marL="228600" rtl="0" algn="l">
              <a:lnSpc>
                <a:spcPct val="90000"/>
              </a:lnSpc>
              <a:spcBef>
                <a:spcPts val="1000"/>
              </a:spcBef>
              <a:spcAft>
                <a:spcPts val="0"/>
              </a:spcAft>
              <a:buClr>
                <a:schemeClr val="lt1"/>
              </a:buClr>
              <a:buSzPts val="1800"/>
              <a:buChar char="•"/>
            </a:pPr>
            <a:r>
              <a:rPr lang="en-US" sz="1800">
                <a:solidFill>
                  <a:schemeClr val="lt1"/>
                </a:solidFill>
              </a:rPr>
              <a:t>Grant Funded – no cost to Counties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9" name="Shape 129"/>
        <p:cNvGrpSpPr/>
        <p:nvPr/>
      </p:nvGrpSpPr>
      <p:grpSpPr>
        <a:xfrm>
          <a:off x="0" y="0"/>
          <a:ext cx="0" cy="0"/>
          <a:chOff x="0" y="0"/>
          <a:chExt cx="0" cy="0"/>
        </a:xfrm>
      </p:grpSpPr>
      <p:sp>
        <p:nvSpPr>
          <p:cNvPr id="130" name="Google Shape;130;p3"/>
          <p:cNvSpPr/>
          <p:nvPr/>
        </p:nvSpPr>
        <p:spPr>
          <a:xfrm>
            <a:off x="0"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31" name="Google Shape;131;p3"/>
          <p:cNvSpPr txBox="1"/>
          <p:nvPr>
            <p:ph type="title"/>
          </p:nvPr>
        </p:nvSpPr>
        <p:spPr>
          <a:xfrm>
            <a:off x="5297762" y="329184"/>
            <a:ext cx="6251110" cy="178308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5000"/>
              <a:buFont typeface="Calibri"/>
              <a:buNone/>
            </a:pPr>
            <a:r>
              <a:rPr lang="en-US" sz="5000"/>
              <a:t>Broadband deployment is not complex</a:t>
            </a:r>
            <a:endParaRPr/>
          </a:p>
        </p:txBody>
      </p:sp>
      <p:pic>
        <p:nvPicPr>
          <p:cNvPr descr="White puzzle with one red piece" id="132" name="Google Shape;132;p3"/>
          <p:cNvPicPr preferRelativeResize="0"/>
          <p:nvPr/>
        </p:nvPicPr>
        <p:blipFill rotWithShape="1">
          <a:blip r:embed="rId3">
            <a:alphaModFix/>
          </a:blip>
          <a:srcRect b="0" l="31701" r="30097" t="0"/>
          <a:stretch/>
        </p:blipFill>
        <p:spPr>
          <a:xfrm>
            <a:off x="1" y="10"/>
            <a:ext cx="4657344" cy="6857990"/>
          </a:xfrm>
          <a:custGeom>
            <a:rect b="b" l="l" r="r" t="t"/>
            <a:pathLst>
              <a:path extrusionOk="0" h="6858000" w="4657344">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ln>
            <a:noFill/>
          </a:ln>
        </p:spPr>
      </p:pic>
      <p:sp>
        <p:nvSpPr>
          <p:cNvPr id="133" name="Google Shape;133;p3"/>
          <p:cNvSpPr/>
          <p:nvPr/>
        </p:nvSpPr>
        <p:spPr>
          <a:xfrm>
            <a:off x="5297762" y="2374947"/>
            <a:ext cx="4243589" cy="18288"/>
          </a:xfrm>
          <a:custGeom>
            <a:rect b="b" l="l" r="r" t="t"/>
            <a:pathLst>
              <a:path extrusionOk="0" fill="none" h="18288" w="4243589">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extrusionOk="0" h="18288" w="4243589">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cap="rnd" cmpd="sng" w="444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34" name="Google Shape;134;p3"/>
          <p:cNvSpPr txBox="1"/>
          <p:nvPr>
            <p:ph idx="1" type="body"/>
          </p:nvPr>
        </p:nvSpPr>
        <p:spPr>
          <a:xfrm>
            <a:off x="5297762" y="2706624"/>
            <a:ext cx="6251110" cy="3483864"/>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1700"/>
              <a:buChar char="•"/>
            </a:pPr>
            <a:r>
              <a:rPr lang="en-US" sz="1700"/>
              <a:t>Least costly and least complicated infrastructure to deploy…</a:t>
            </a:r>
            <a:endParaRPr/>
          </a:p>
          <a:p>
            <a:pPr indent="-228600" lvl="0" marL="228600" rtl="0" algn="l">
              <a:lnSpc>
                <a:spcPct val="90000"/>
              </a:lnSpc>
              <a:spcBef>
                <a:spcPts val="1000"/>
              </a:spcBef>
              <a:spcAft>
                <a:spcPts val="0"/>
              </a:spcAft>
              <a:buClr>
                <a:schemeClr val="dk1"/>
              </a:buClr>
              <a:buSzPts val="1700"/>
              <a:buChar char="•"/>
            </a:pPr>
            <a:r>
              <a:rPr lang="en-US" sz="1700"/>
              <a:t>Easiest to maintain </a:t>
            </a:r>
            <a:endParaRPr/>
          </a:p>
          <a:p>
            <a:pPr indent="-228600" lvl="0" marL="228600" rtl="0" algn="l">
              <a:lnSpc>
                <a:spcPct val="90000"/>
              </a:lnSpc>
              <a:spcBef>
                <a:spcPts val="1000"/>
              </a:spcBef>
              <a:spcAft>
                <a:spcPts val="0"/>
              </a:spcAft>
              <a:buClr>
                <a:schemeClr val="dk1"/>
              </a:buClr>
              <a:buSzPts val="1700"/>
              <a:buChar char="•"/>
            </a:pPr>
            <a:r>
              <a:rPr lang="en-US" sz="1700"/>
              <a:t>Reason it hasn’t been deployed to everyone is:</a:t>
            </a:r>
            <a:endParaRPr/>
          </a:p>
          <a:p>
            <a:pPr indent="-228600" lvl="1" marL="685800" rtl="0" algn="l">
              <a:lnSpc>
                <a:spcPct val="90000"/>
              </a:lnSpc>
              <a:spcBef>
                <a:spcPts val="500"/>
              </a:spcBef>
              <a:spcAft>
                <a:spcPts val="0"/>
              </a:spcAft>
              <a:buClr>
                <a:schemeClr val="dk1"/>
              </a:buClr>
              <a:buSzPts val="1700"/>
              <a:buChar char="•"/>
            </a:pPr>
            <a:r>
              <a:rPr lang="en-US" sz="1700"/>
              <a:t>For profit/unregulated deployment model </a:t>
            </a:r>
            <a:endParaRPr/>
          </a:p>
          <a:p>
            <a:pPr indent="-228600" lvl="1" marL="685800" rtl="0" algn="l">
              <a:lnSpc>
                <a:spcPct val="90000"/>
              </a:lnSpc>
              <a:spcBef>
                <a:spcPts val="500"/>
              </a:spcBef>
              <a:spcAft>
                <a:spcPts val="0"/>
              </a:spcAft>
              <a:buClr>
                <a:schemeClr val="dk1"/>
              </a:buClr>
              <a:buSzPts val="1700"/>
              <a:buChar char="•"/>
            </a:pPr>
            <a:r>
              <a:rPr lang="en-US" sz="1700"/>
              <a:t>Not treated like a utility </a:t>
            </a:r>
            <a:endParaRPr/>
          </a:p>
          <a:p>
            <a:pPr indent="-228600" lvl="0" marL="228600" rtl="0" algn="l">
              <a:lnSpc>
                <a:spcPct val="90000"/>
              </a:lnSpc>
              <a:spcBef>
                <a:spcPts val="1000"/>
              </a:spcBef>
              <a:spcAft>
                <a:spcPts val="0"/>
              </a:spcAft>
              <a:buClr>
                <a:schemeClr val="dk1"/>
              </a:buClr>
              <a:buSzPts val="1700"/>
              <a:buChar char="•"/>
            </a:pPr>
            <a:r>
              <a:rPr lang="en-US" sz="1700"/>
              <a:t>Goal of the Collaborative Broadband Project is:</a:t>
            </a:r>
            <a:endParaRPr/>
          </a:p>
          <a:p>
            <a:pPr indent="-228600" lvl="1" marL="685800" rtl="0" algn="l">
              <a:lnSpc>
                <a:spcPct val="90000"/>
              </a:lnSpc>
              <a:spcBef>
                <a:spcPts val="500"/>
              </a:spcBef>
              <a:spcAft>
                <a:spcPts val="0"/>
              </a:spcAft>
              <a:buClr>
                <a:schemeClr val="dk1"/>
              </a:buClr>
              <a:buSzPts val="1700"/>
              <a:buChar char="•"/>
            </a:pPr>
            <a:r>
              <a:rPr lang="en-US" sz="1700"/>
              <a:t>To remove the complexity from broadband </a:t>
            </a:r>
            <a:endParaRPr/>
          </a:p>
          <a:p>
            <a:pPr indent="-228600" lvl="1" marL="685800" rtl="0" algn="l">
              <a:lnSpc>
                <a:spcPct val="90000"/>
              </a:lnSpc>
              <a:spcBef>
                <a:spcPts val="500"/>
              </a:spcBef>
              <a:spcAft>
                <a:spcPts val="0"/>
              </a:spcAft>
              <a:buClr>
                <a:schemeClr val="dk1"/>
              </a:buClr>
              <a:buSzPts val="1700"/>
              <a:buChar char="•"/>
            </a:pPr>
            <a:r>
              <a:rPr lang="en-US" sz="1700"/>
              <a:t>Advise local governments to make good decisions on broadband investments</a:t>
            </a:r>
            <a:endParaRPr/>
          </a:p>
          <a:p>
            <a:pPr indent="-228600" lvl="1" marL="685800" rtl="0" algn="l">
              <a:lnSpc>
                <a:spcPct val="90000"/>
              </a:lnSpc>
              <a:spcBef>
                <a:spcPts val="500"/>
              </a:spcBef>
              <a:spcAft>
                <a:spcPts val="0"/>
              </a:spcAft>
              <a:buClr>
                <a:schemeClr val="dk1"/>
              </a:buClr>
              <a:buSzPts val="1700"/>
              <a:buChar char="•"/>
            </a:pPr>
            <a:r>
              <a:rPr lang="en-US" sz="1700"/>
              <a:t>Make broadband service providers accountable to deliver on promises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Broadband Service goals</a:t>
            </a:r>
            <a:br>
              <a:rPr lang="en-US"/>
            </a:br>
            <a:r>
              <a:rPr lang="en-US"/>
              <a:t>Clay County </a:t>
            </a:r>
            <a:endParaRPr/>
          </a:p>
        </p:txBody>
      </p:sp>
      <p:sp>
        <p:nvSpPr>
          <p:cNvPr id="140" name="Google Shape;140;p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t>What funding has already been awarded?</a:t>
            </a:r>
            <a:endParaRPr/>
          </a:p>
          <a:p>
            <a:pPr indent="-228600" lvl="1" marL="685800" rtl="0" algn="l">
              <a:lnSpc>
                <a:spcPct val="90000"/>
              </a:lnSpc>
              <a:spcBef>
                <a:spcPts val="500"/>
              </a:spcBef>
              <a:spcAft>
                <a:spcPts val="0"/>
              </a:spcAft>
              <a:buClr>
                <a:schemeClr val="dk1"/>
              </a:buClr>
              <a:buSzPts val="2400"/>
              <a:buChar char="•"/>
            </a:pPr>
            <a:r>
              <a:rPr lang="en-US"/>
              <a:t>What locations will be served?</a:t>
            </a:r>
            <a:endParaRPr/>
          </a:p>
          <a:p>
            <a:pPr indent="-228600" lvl="0" marL="228600" rtl="0" algn="l">
              <a:lnSpc>
                <a:spcPct val="90000"/>
              </a:lnSpc>
              <a:spcBef>
                <a:spcPts val="1000"/>
              </a:spcBef>
              <a:spcAft>
                <a:spcPts val="0"/>
              </a:spcAft>
              <a:buClr>
                <a:schemeClr val="dk1"/>
              </a:buClr>
              <a:buSzPts val="2800"/>
              <a:buChar char="•"/>
            </a:pPr>
            <a:r>
              <a:rPr lang="en-US"/>
              <a:t>Key traits of service providers?</a:t>
            </a:r>
            <a:endParaRPr/>
          </a:p>
          <a:p>
            <a:pPr indent="-228600" lvl="1" marL="685800" rtl="0" algn="l">
              <a:lnSpc>
                <a:spcPct val="90000"/>
              </a:lnSpc>
              <a:spcBef>
                <a:spcPts val="500"/>
              </a:spcBef>
              <a:spcAft>
                <a:spcPts val="0"/>
              </a:spcAft>
              <a:buClr>
                <a:schemeClr val="dk1"/>
              </a:buClr>
              <a:buSzPts val="2400"/>
              <a:buChar char="•"/>
            </a:pPr>
            <a:r>
              <a:rPr lang="en-US"/>
              <a:t>Local presence </a:t>
            </a:r>
            <a:endParaRPr/>
          </a:p>
          <a:p>
            <a:pPr indent="-228600" lvl="1" marL="685800" rtl="0" algn="l">
              <a:lnSpc>
                <a:spcPct val="90000"/>
              </a:lnSpc>
              <a:spcBef>
                <a:spcPts val="500"/>
              </a:spcBef>
              <a:spcAft>
                <a:spcPts val="0"/>
              </a:spcAft>
              <a:buClr>
                <a:schemeClr val="dk1"/>
              </a:buClr>
              <a:buSzPts val="2400"/>
              <a:buChar char="•"/>
            </a:pPr>
            <a:r>
              <a:rPr lang="en-US"/>
              <a:t>Special rates for qualifying low-income residents </a:t>
            </a:r>
            <a:endParaRPr/>
          </a:p>
          <a:p>
            <a:pPr indent="-228600" lvl="1" marL="685800" rtl="0" algn="l">
              <a:lnSpc>
                <a:spcPct val="90000"/>
              </a:lnSpc>
              <a:spcBef>
                <a:spcPts val="500"/>
              </a:spcBef>
              <a:spcAft>
                <a:spcPts val="0"/>
              </a:spcAft>
              <a:buClr>
                <a:schemeClr val="dk1"/>
              </a:buClr>
              <a:buSzPts val="2400"/>
              <a:buChar char="•"/>
            </a:pPr>
            <a:r>
              <a:rPr lang="en-US"/>
              <a:t>Frequent reports to County on construction progress</a:t>
            </a:r>
            <a:endParaRPr/>
          </a:p>
          <a:p>
            <a:pPr indent="-228600" lvl="1" marL="685800" rtl="0" algn="l">
              <a:lnSpc>
                <a:spcPct val="90000"/>
              </a:lnSpc>
              <a:spcBef>
                <a:spcPts val="500"/>
              </a:spcBef>
              <a:spcAft>
                <a:spcPts val="0"/>
              </a:spcAft>
              <a:buClr>
                <a:schemeClr val="dk1"/>
              </a:buClr>
              <a:buSzPts val="2400"/>
              <a:buChar char="•"/>
            </a:pPr>
            <a:r>
              <a:rPr lang="en-US"/>
              <a:t>Frequent reports to County on service quality </a:t>
            </a:r>
            <a:endParaRPr/>
          </a:p>
          <a:p>
            <a:pPr indent="-228600" lvl="0" marL="228600" rtl="0" algn="l">
              <a:lnSpc>
                <a:spcPct val="90000"/>
              </a:lnSpc>
              <a:spcBef>
                <a:spcPts val="1000"/>
              </a:spcBef>
              <a:spcAft>
                <a:spcPts val="0"/>
              </a:spcAft>
              <a:buClr>
                <a:schemeClr val="dk1"/>
              </a:buClr>
              <a:buSzPts val="2800"/>
              <a:buChar char="•"/>
            </a:pPr>
            <a:r>
              <a:rPr lang="en-US"/>
              <a:t>Every home served with an affordable, scalable broadband connection.  What type of service is preferred?</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5"/>
          <p:cNvSpPr txBox="1"/>
          <p:nvPr/>
        </p:nvSpPr>
        <p:spPr>
          <a:xfrm>
            <a:off x="10119360" y="2003798"/>
            <a:ext cx="1719072"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800" u="sng" cap="none" strike="noStrike">
                <a:solidFill>
                  <a:schemeClr val="dk1"/>
                </a:solidFill>
                <a:latin typeface="Calibri"/>
                <a:ea typeface="Calibri"/>
                <a:cs typeface="Calibri"/>
                <a:sym typeface="Calibri"/>
                <a:hlinkClick r:id="rId3">
                  <a:extLst>
                    <a:ext uri="{A12FA001-AC4F-418D-AE19-62706E023703}">
                      <ahyp:hlinkClr val="tx"/>
                    </a:ext>
                  </a:extLst>
                </a:hlinkClick>
              </a:rPr>
              <a:t>SOURCE MAP</a:t>
            </a:r>
            <a:endParaRPr sz="1800">
              <a:solidFill>
                <a:schemeClr val="dk1"/>
              </a:solidFill>
              <a:latin typeface="Calibri"/>
              <a:ea typeface="Calibri"/>
              <a:cs typeface="Calibri"/>
              <a:sym typeface="Calibri"/>
            </a:endParaRPr>
          </a:p>
        </p:txBody>
      </p:sp>
      <p:pic>
        <p:nvPicPr>
          <p:cNvPr id="146" name="Google Shape;146;p5"/>
          <p:cNvPicPr preferRelativeResize="0"/>
          <p:nvPr/>
        </p:nvPicPr>
        <p:blipFill>
          <a:blip r:embed="rId4">
            <a:alphaModFix/>
          </a:blip>
          <a:stretch>
            <a:fillRect/>
          </a:stretch>
        </p:blipFill>
        <p:spPr>
          <a:xfrm>
            <a:off x="1280150" y="165800"/>
            <a:ext cx="8381998" cy="647885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g29eecbe5279_0_98"/>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Clr>
                <a:schemeClr val="dk1"/>
              </a:buClr>
              <a:buSzPts val="4400"/>
              <a:buFont typeface="Calibri"/>
              <a:buNone/>
            </a:pPr>
            <a:r>
              <a:rPr lang="en-US"/>
              <a:t>Digital Inclusion Profile</a:t>
            </a:r>
            <a:br>
              <a:rPr lang="en-US"/>
            </a:br>
            <a:r>
              <a:rPr lang="en-US"/>
              <a:t>Clay County</a:t>
            </a:r>
            <a:endParaRPr/>
          </a:p>
        </p:txBody>
      </p:sp>
      <p:sp>
        <p:nvSpPr>
          <p:cNvPr id="153" name="Google Shape;153;g29eecbe5279_0_98"/>
          <p:cNvSpPr txBox="1"/>
          <p:nvPr/>
        </p:nvSpPr>
        <p:spPr>
          <a:xfrm>
            <a:off x="448475" y="3279500"/>
            <a:ext cx="5381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Calibri"/>
              <a:ea typeface="Calibri"/>
              <a:cs typeface="Calibri"/>
              <a:sym typeface="Calibri"/>
            </a:endParaRPr>
          </a:p>
        </p:txBody>
      </p:sp>
      <p:sp>
        <p:nvSpPr>
          <p:cNvPr id="154" name="Google Shape;154;g29eecbe5279_0_98"/>
          <p:cNvSpPr txBox="1"/>
          <p:nvPr/>
        </p:nvSpPr>
        <p:spPr>
          <a:xfrm>
            <a:off x="624000" y="1952800"/>
            <a:ext cx="3655200" cy="25572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1000"/>
              </a:spcBef>
              <a:spcAft>
                <a:spcPts val="0"/>
              </a:spcAft>
              <a:buNone/>
            </a:pPr>
            <a:r>
              <a:rPr lang="en-US" sz="2400">
                <a:solidFill>
                  <a:schemeClr val="dk1"/>
                </a:solidFill>
                <a:latin typeface="Calibri"/>
                <a:ea typeface="Calibri"/>
                <a:cs typeface="Calibri"/>
                <a:sym typeface="Calibri"/>
              </a:rPr>
              <a:t>In order to help counties and local organizations, the NCDIT is providing Digital Inclusion Profiles (created by Roberto Gallardo, Ph.D.).</a:t>
            </a:r>
            <a:endParaRPr sz="2400">
              <a:solidFill>
                <a:schemeClr val="dk1"/>
              </a:solidFill>
              <a:latin typeface="Calibri"/>
              <a:ea typeface="Calibri"/>
              <a:cs typeface="Calibri"/>
              <a:sym typeface="Calibri"/>
            </a:endParaRPr>
          </a:p>
          <a:p>
            <a:pPr indent="0" lvl="0" marL="0" rtl="0" algn="l">
              <a:lnSpc>
                <a:spcPct val="90000"/>
              </a:lnSpc>
              <a:spcBef>
                <a:spcPts val="1000"/>
              </a:spcBef>
              <a:spcAft>
                <a:spcPts val="0"/>
              </a:spcAft>
              <a:buClr>
                <a:schemeClr val="dk1"/>
              </a:buClr>
              <a:buSzPts val="1100"/>
              <a:buFont typeface="Arial"/>
              <a:buNone/>
            </a:pPr>
            <a:r>
              <a:rPr lang="en-US" sz="2100" u="sng">
                <a:solidFill>
                  <a:schemeClr val="hlink"/>
                </a:solidFill>
                <a:latin typeface="Calibri"/>
                <a:ea typeface="Calibri"/>
                <a:cs typeface="Calibri"/>
                <a:sym typeface="Calibri"/>
                <a:hlinkClick r:id="rId3"/>
              </a:rPr>
              <a:t>https://www.ncbroadband.gov/digitalequity</a:t>
            </a:r>
            <a:endParaRPr sz="2100">
              <a:solidFill>
                <a:schemeClr val="dk1"/>
              </a:solidFill>
              <a:latin typeface="Calibri"/>
              <a:ea typeface="Calibri"/>
              <a:cs typeface="Calibri"/>
              <a:sym typeface="Calibri"/>
            </a:endParaRPr>
          </a:p>
        </p:txBody>
      </p:sp>
      <p:pic>
        <p:nvPicPr>
          <p:cNvPr id="155" name="Google Shape;155;g29eecbe5279_0_98"/>
          <p:cNvPicPr preferRelativeResize="0"/>
          <p:nvPr/>
        </p:nvPicPr>
        <p:blipFill rotWithShape="1">
          <a:blip r:embed="rId4">
            <a:alphaModFix/>
          </a:blip>
          <a:srcRect b="11850" l="53137" r="8056" t="22746"/>
          <a:stretch/>
        </p:blipFill>
        <p:spPr>
          <a:xfrm>
            <a:off x="5372975" y="1049950"/>
            <a:ext cx="5054177" cy="2798975"/>
          </a:xfrm>
          <a:prstGeom prst="rect">
            <a:avLst/>
          </a:prstGeom>
          <a:noFill/>
          <a:ln>
            <a:noFill/>
          </a:ln>
        </p:spPr>
      </p:pic>
      <p:pic>
        <p:nvPicPr>
          <p:cNvPr id="156" name="Google Shape;156;g29eecbe5279_0_98"/>
          <p:cNvPicPr preferRelativeResize="0"/>
          <p:nvPr/>
        </p:nvPicPr>
        <p:blipFill rotWithShape="1">
          <a:blip r:embed="rId5">
            <a:alphaModFix/>
          </a:blip>
          <a:srcRect b="12227" l="53261" r="7932" t="24871"/>
          <a:stretch/>
        </p:blipFill>
        <p:spPr>
          <a:xfrm>
            <a:off x="5355825" y="3783300"/>
            <a:ext cx="5183452" cy="27607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60" name="Shape 160"/>
        <p:cNvGrpSpPr/>
        <p:nvPr/>
      </p:nvGrpSpPr>
      <p:grpSpPr>
        <a:xfrm>
          <a:off x="0" y="0"/>
          <a:ext cx="0" cy="0"/>
          <a:chOff x="0" y="0"/>
          <a:chExt cx="0" cy="0"/>
        </a:xfrm>
      </p:grpSpPr>
      <p:sp>
        <p:nvSpPr>
          <p:cNvPr id="161" name="Google Shape;161;p6"/>
          <p:cNvSpPr/>
          <p:nvPr/>
        </p:nvSpPr>
        <p:spPr>
          <a:xfrm>
            <a:off x="0" y="0"/>
            <a:ext cx="12192000" cy="6858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A light trail on the road" id="162" name="Google Shape;162;p6"/>
          <p:cNvPicPr preferRelativeResize="0"/>
          <p:nvPr/>
        </p:nvPicPr>
        <p:blipFill rotWithShape="1">
          <a:blip r:embed="rId3">
            <a:alphaModFix/>
          </a:blip>
          <a:srcRect b="0" l="0" r="0" t="3845"/>
          <a:stretch/>
        </p:blipFill>
        <p:spPr>
          <a:xfrm>
            <a:off x="20" y="10"/>
            <a:ext cx="12191981" cy="6857990"/>
          </a:xfrm>
          <a:prstGeom prst="rect">
            <a:avLst/>
          </a:prstGeom>
          <a:noFill/>
          <a:ln>
            <a:noFill/>
          </a:ln>
        </p:spPr>
      </p:pic>
      <p:sp>
        <p:nvSpPr>
          <p:cNvPr id="163" name="Google Shape;163;p6"/>
          <p:cNvSpPr/>
          <p:nvPr/>
        </p:nvSpPr>
        <p:spPr>
          <a:xfrm rot="-5400000">
            <a:off x="3799868" y="-1534136"/>
            <a:ext cx="4592270" cy="12192001"/>
          </a:xfrm>
          <a:prstGeom prst="rect">
            <a:avLst/>
          </a:prstGeom>
          <a:gradFill>
            <a:gsLst>
              <a:gs pos="0">
                <a:srgbClr val="000000">
                  <a:alpha val="0"/>
                </a:srgbClr>
              </a:gs>
              <a:gs pos="21000">
                <a:srgbClr val="000000">
                  <a:alpha val="29803"/>
                </a:srgbClr>
              </a:gs>
              <a:gs pos="35000">
                <a:srgbClr val="000000">
                  <a:alpha val="45882"/>
                </a:srgbClr>
              </a:gs>
              <a:gs pos="100000">
                <a:srgbClr val="000000">
                  <a:alpha val="89803"/>
                </a:srgbClr>
              </a:gs>
            </a:gsLst>
            <a:lin ang="108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4" name="Google Shape;164;p6"/>
          <p:cNvSpPr txBox="1"/>
          <p:nvPr>
            <p:ph type="title"/>
          </p:nvPr>
        </p:nvSpPr>
        <p:spPr>
          <a:xfrm>
            <a:off x="404553" y="3091928"/>
            <a:ext cx="9078562" cy="23876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5600"/>
              <a:buFont typeface="Calibri"/>
              <a:buNone/>
            </a:pPr>
            <a:r>
              <a:rPr lang="en-US" sz="5600"/>
              <a:t>Any broadband infrastructure funding before 2020</a:t>
            </a:r>
            <a:endParaRPr/>
          </a:p>
        </p:txBody>
      </p:sp>
      <p:sp>
        <p:nvSpPr>
          <p:cNvPr id="165" name="Google Shape;165;p6"/>
          <p:cNvSpPr/>
          <p:nvPr/>
        </p:nvSpPr>
        <p:spPr>
          <a:xfrm>
            <a:off x="0" y="5575039"/>
            <a:ext cx="9785897" cy="685800"/>
          </a:xfrm>
          <a:prstGeom prst="roundRect">
            <a:avLst>
              <a:gd fmla="val 0" name="adj"/>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6" name="Google Shape;166;p6"/>
          <p:cNvSpPr txBox="1"/>
          <p:nvPr>
            <p:ph idx="1" type="body"/>
          </p:nvPr>
        </p:nvSpPr>
        <p:spPr>
          <a:xfrm>
            <a:off x="404553" y="5624945"/>
            <a:ext cx="9078562" cy="59297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2400"/>
              <a:buNone/>
            </a:pPr>
            <a:r>
              <a:rPr lang="en-US" sz="2400"/>
              <a:t>Delivers only a 25Mbps download and 3Mbps upload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lang="en-US"/>
              <a:t>Federal and State of NC – Broadband Funding</a:t>
            </a:r>
            <a:br>
              <a:rPr b="1" lang="en-US"/>
            </a:br>
            <a:r>
              <a:rPr b="1" lang="en-US" sz="2400"/>
              <a:t>Fiber to the Home – 100Mbps Symmetrical </a:t>
            </a:r>
            <a:endParaRPr/>
          </a:p>
        </p:txBody>
      </p:sp>
      <p:grpSp>
        <p:nvGrpSpPr>
          <p:cNvPr id="172" name="Google Shape;172;p7"/>
          <p:cNvGrpSpPr/>
          <p:nvPr/>
        </p:nvGrpSpPr>
        <p:grpSpPr>
          <a:xfrm>
            <a:off x="2043944" y="2087236"/>
            <a:ext cx="8240284" cy="3038067"/>
            <a:chOff x="11944" y="1367571"/>
            <a:chExt cx="8240284" cy="3038066"/>
          </a:xfrm>
        </p:grpSpPr>
        <p:sp>
          <p:nvSpPr>
            <p:cNvPr id="173" name="Google Shape;173;p7"/>
            <p:cNvSpPr/>
            <p:nvPr/>
          </p:nvSpPr>
          <p:spPr>
            <a:xfrm rot="5400000">
              <a:off x="366186" y="2470063"/>
              <a:ext cx="1067032" cy="1775517"/>
            </a:xfrm>
            <a:prstGeom prst="corner">
              <a:avLst>
                <a:gd fmla="val 16120" name="adj1"/>
                <a:gd fmla="val 16110" name="adj2"/>
              </a:avLst>
            </a:prstGeom>
            <a:solidFill>
              <a:srgbClr val="4372C3"/>
            </a:solidFill>
            <a:ln cap="flat" cmpd="sng" w="12700">
              <a:solidFill>
                <a:srgbClr val="4372C3"/>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7"/>
            <p:cNvSpPr/>
            <p:nvPr/>
          </p:nvSpPr>
          <p:spPr>
            <a:xfrm>
              <a:off x="141939" y="3000560"/>
              <a:ext cx="1973548" cy="1405077"/>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7"/>
            <p:cNvSpPr txBox="1"/>
            <p:nvPr/>
          </p:nvSpPr>
          <p:spPr>
            <a:xfrm>
              <a:off x="141939" y="3000560"/>
              <a:ext cx="1973548" cy="1405077"/>
            </a:xfrm>
            <a:prstGeom prst="rect">
              <a:avLst/>
            </a:prstGeom>
            <a:noFill/>
            <a:ln>
              <a:noFill/>
            </a:ln>
          </p:spPr>
          <p:txBody>
            <a:bodyPr anchorCtr="0" anchor="t" bIns="60950" lIns="60950" spcFirstLastPara="1" rIns="60950" wrap="square" tIns="60950">
              <a:noAutofit/>
            </a:bodyPr>
            <a:lstStyle/>
            <a:p>
              <a:pPr indent="0" lvl="0" marL="0" marR="0" rtl="0" algn="l">
                <a:lnSpc>
                  <a:spcPct val="90000"/>
                </a:lnSpc>
                <a:spcBef>
                  <a:spcPts val="0"/>
                </a:spcBef>
                <a:spcAft>
                  <a:spcPts val="0"/>
                </a:spcAft>
                <a:buClr>
                  <a:schemeClr val="dk1"/>
                </a:buClr>
                <a:buSzPts val="1600"/>
                <a:buFont typeface="Calibri"/>
                <a:buNone/>
              </a:pPr>
              <a:r>
                <a:rPr b="1" lang="en-US" sz="1600">
                  <a:solidFill>
                    <a:schemeClr val="dk1"/>
                  </a:solidFill>
                  <a:latin typeface="Calibri"/>
                  <a:ea typeface="Calibri"/>
                  <a:cs typeface="Calibri"/>
                  <a:sym typeface="Calibri"/>
                </a:rPr>
                <a:t>RDOF</a:t>
              </a:r>
              <a:endParaRPr/>
            </a:p>
            <a:p>
              <a:pPr indent="0" lvl="0" marL="0" marR="0" rtl="0" algn="l">
                <a:lnSpc>
                  <a:spcPct val="90000"/>
                </a:lnSpc>
                <a:spcBef>
                  <a:spcPts val="560"/>
                </a:spcBef>
                <a:spcAft>
                  <a:spcPts val="0"/>
                </a:spcAft>
                <a:buClr>
                  <a:schemeClr val="dk1"/>
                </a:buClr>
                <a:buSzPts val="1600"/>
                <a:buFont typeface="Calibri"/>
                <a:buNone/>
              </a:pPr>
              <a:r>
                <a:rPr lang="en-US" sz="1600">
                  <a:solidFill>
                    <a:schemeClr val="dk1"/>
                  </a:solidFill>
                  <a:latin typeface="Calibri"/>
                  <a:ea typeface="Calibri"/>
                  <a:cs typeface="Calibri"/>
                  <a:sym typeface="Calibri"/>
                </a:rPr>
                <a:t>- FCC</a:t>
              </a:r>
              <a:endParaRPr/>
            </a:p>
            <a:p>
              <a:pPr indent="0" lvl="0" marL="0" marR="0" rtl="0" algn="l">
                <a:lnSpc>
                  <a:spcPct val="90000"/>
                </a:lnSpc>
                <a:spcBef>
                  <a:spcPts val="560"/>
                </a:spcBef>
                <a:spcAft>
                  <a:spcPts val="0"/>
                </a:spcAft>
                <a:buClr>
                  <a:schemeClr val="dk1"/>
                </a:buClr>
                <a:buSzPts val="1600"/>
                <a:buFont typeface="Calibri"/>
                <a:buNone/>
              </a:pPr>
              <a:r>
                <a:rPr lang="en-US" sz="1600">
                  <a:solidFill>
                    <a:schemeClr val="dk1"/>
                  </a:solidFill>
                  <a:latin typeface="Calibri"/>
                  <a:ea typeface="Calibri"/>
                  <a:cs typeface="Calibri"/>
                  <a:sym typeface="Calibri"/>
                </a:rPr>
                <a:t>- 2018-2019 Award</a:t>
              </a:r>
              <a:endParaRPr/>
            </a:p>
            <a:p>
              <a:pPr indent="0" lvl="0" marL="0" marR="0" rtl="0" algn="l">
                <a:lnSpc>
                  <a:spcPct val="90000"/>
                </a:lnSpc>
                <a:spcBef>
                  <a:spcPts val="560"/>
                </a:spcBef>
                <a:spcAft>
                  <a:spcPts val="0"/>
                </a:spcAft>
                <a:buClr>
                  <a:schemeClr val="dk1"/>
                </a:buClr>
                <a:buSzPts val="1600"/>
                <a:buFont typeface="Calibri"/>
                <a:buNone/>
              </a:pPr>
              <a:r>
                <a:rPr lang="en-US" sz="1600">
                  <a:solidFill>
                    <a:schemeClr val="dk1"/>
                  </a:solidFill>
                  <a:latin typeface="Calibri"/>
                  <a:ea typeface="Calibri"/>
                  <a:cs typeface="Calibri"/>
                  <a:sym typeface="Calibri"/>
                </a:rPr>
                <a:t>- 2022-2026 implementation </a:t>
              </a:r>
              <a:endParaRPr/>
            </a:p>
          </p:txBody>
        </p:sp>
        <p:sp>
          <p:nvSpPr>
            <p:cNvPr id="176" name="Google Shape;176;p7"/>
            <p:cNvSpPr/>
            <p:nvPr/>
          </p:nvSpPr>
          <p:spPr>
            <a:xfrm>
              <a:off x="1488576" y="2339347"/>
              <a:ext cx="302442" cy="302442"/>
            </a:xfrm>
            <a:prstGeom prst="triangle">
              <a:avLst>
                <a:gd fmla="val 100000" name="adj"/>
              </a:avLst>
            </a:prstGeom>
            <a:solidFill>
              <a:srgbClr val="4372C3"/>
            </a:solidFill>
            <a:ln cap="flat" cmpd="sng" w="12700">
              <a:solidFill>
                <a:srgbClr val="4372C3"/>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7"/>
            <p:cNvSpPr/>
            <p:nvPr/>
          </p:nvSpPr>
          <p:spPr>
            <a:xfrm rot="5400000">
              <a:off x="2513808" y="1984484"/>
              <a:ext cx="1067032" cy="1775517"/>
            </a:xfrm>
            <a:prstGeom prst="corner">
              <a:avLst>
                <a:gd fmla="val 16120" name="adj1"/>
                <a:gd fmla="val 16110" name="adj2"/>
              </a:avLst>
            </a:prstGeom>
            <a:solidFill>
              <a:srgbClr val="4372C3"/>
            </a:solidFill>
            <a:ln cap="flat" cmpd="sng" w="12700">
              <a:solidFill>
                <a:srgbClr val="4372C3"/>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7"/>
            <p:cNvSpPr/>
            <p:nvPr/>
          </p:nvSpPr>
          <p:spPr>
            <a:xfrm>
              <a:off x="2335693" y="2514982"/>
              <a:ext cx="1602947" cy="1405077"/>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7"/>
            <p:cNvSpPr txBox="1"/>
            <p:nvPr/>
          </p:nvSpPr>
          <p:spPr>
            <a:xfrm>
              <a:off x="2335693" y="2514982"/>
              <a:ext cx="1602947" cy="1405077"/>
            </a:xfrm>
            <a:prstGeom prst="rect">
              <a:avLst/>
            </a:prstGeom>
            <a:noFill/>
            <a:ln>
              <a:noFill/>
            </a:ln>
          </p:spPr>
          <p:txBody>
            <a:bodyPr anchorCtr="0" anchor="t" bIns="76200" lIns="76200" spcFirstLastPara="1" rIns="76200" wrap="square" tIns="76200">
              <a:noAutofit/>
            </a:bodyPr>
            <a:lstStyle/>
            <a:p>
              <a:pPr indent="0" lvl="0" marL="0" marR="0" rtl="0" algn="l">
                <a:lnSpc>
                  <a:spcPct val="90000"/>
                </a:lnSpc>
                <a:spcBef>
                  <a:spcPts val="0"/>
                </a:spcBef>
                <a:spcAft>
                  <a:spcPts val="0"/>
                </a:spcAft>
                <a:buClr>
                  <a:schemeClr val="dk1"/>
                </a:buClr>
                <a:buSzPts val="2000"/>
                <a:buFont typeface="Calibri"/>
                <a:buNone/>
              </a:pPr>
              <a:r>
                <a:rPr b="1" lang="en-US" sz="2000">
                  <a:solidFill>
                    <a:schemeClr val="dk1"/>
                  </a:solidFill>
                  <a:latin typeface="Calibri"/>
                  <a:ea typeface="Calibri"/>
                  <a:cs typeface="Calibri"/>
                  <a:sym typeface="Calibri"/>
                </a:rPr>
                <a:t>GREAT </a:t>
              </a:r>
              <a:endParaRPr/>
            </a:p>
            <a:p>
              <a:pPr indent="0" lvl="0" marL="0" marR="0" rtl="0" algn="l">
                <a:lnSpc>
                  <a:spcPct val="90000"/>
                </a:lnSpc>
                <a:spcBef>
                  <a:spcPts val="700"/>
                </a:spcBef>
                <a:spcAft>
                  <a:spcPts val="0"/>
                </a:spcAft>
                <a:buClr>
                  <a:schemeClr val="dk1"/>
                </a:buClr>
                <a:buSzPts val="1600"/>
                <a:buFont typeface="Calibri"/>
                <a:buNone/>
              </a:pPr>
              <a:r>
                <a:rPr b="0" lang="en-US" sz="1600">
                  <a:solidFill>
                    <a:schemeClr val="dk1"/>
                  </a:solidFill>
                  <a:latin typeface="Calibri"/>
                  <a:ea typeface="Calibri"/>
                  <a:cs typeface="Calibri"/>
                  <a:sym typeface="Calibri"/>
                </a:rPr>
                <a:t>- State of NC with US Treasury Funds (ARPA) </a:t>
              </a:r>
              <a:endParaRPr/>
            </a:p>
            <a:p>
              <a:pPr indent="0" lvl="0" marL="0" marR="0" rtl="0" algn="l">
                <a:lnSpc>
                  <a:spcPct val="90000"/>
                </a:lnSpc>
                <a:spcBef>
                  <a:spcPts val="560"/>
                </a:spcBef>
                <a:spcAft>
                  <a:spcPts val="0"/>
                </a:spcAft>
                <a:buClr>
                  <a:schemeClr val="dk1"/>
                </a:buClr>
                <a:buSzPts val="1600"/>
                <a:buFont typeface="Calibri"/>
                <a:buNone/>
              </a:pPr>
              <a:r>
                <a:rPr b="0" lang="en-US" sz="1600">
                  <a:solidFill>
                    <a:schemeClr val="dk1"/>
                  </a:solidFill>
                  <a:latin typeface="Calibri"/>
                  <a:ea typeface="Calibri"/>
                  <a:cs typeface="Calibri"/>
                  <a:sym typeface="Calibri"/>
                </a:rPr>
                <a:t>- 2023 Award</a:t>
              </a:r>
              <a:endParaRPr/>
            </a:p>
            <a:p>
              <a:pPr indent="0" lvl="0" marL="0" marR="0" rtl="0" algn="l">
                <a:lnSpc>
                  <a:spcPct val="90000"/>
                </a:lnSpc>
                <a:spcBef>
                  <a:spcPts val="560"/>
                </a:spcBef>
                <a:spcAft>
                  <a:spcPts val="0"/>
                </a:spcAft>
                <a:buClr>
                  <a:schemeClr val="dk1"/>
                </a:buClr>
                <a:buSzPts val="1600"/>
                <a:buFont typeface="Calibri"/>
                <a:buNone/>
              </a:pPr>
              <a:r>
                <a:rPr b="0" lang="en-US" sz="1600">
                  <a:solidFill>
                    <a:schemeClr val="dk1"/>
                  </a:solidFill>
                  <a:latin typeface="Calibri"/>
                  <a:ea typeface="Calibri"/>
                  <a:cs typeface="Calibri"/>
                  <a:sym typeface="Calibri"/>
                </a:rPr>
                <a:t>- 2023-2025 Construction</a:t>
              </a:r>
              <a:endParaRPr/>
            </a:p>
          </p:txBody>
        </p:sp>
        <p:sp>
          <p:nvSpPr>
            <p:cNvPr id="180" name="Google Shape;180;p7"/>
            <p:cNvSpPr/>
            <p:nvPr/>
          </p:nvSpPr>
          <p:spPr>
            <a:xfrm>
              <a:off x="3636198" y="1853769"/>
              <a:ext cx="302442" cy="302442"/>
            </a:xfrm>
            <a:prstGeom prst="triangle">
              <a:avLst>
                <a:gd fmla="val 100000" name="adj"/>
              </a:avLst>
            </a:prstGeom>
            <a:solidFill>
              <a:srgbClr val="4372C3"/>
            </a:solidFill>
            <a:ln cap="flat" cmpd="sng" w="12700">
              <a:solidFill>
                <a:srgbClr val="4372C3"/>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7"/>
            <p:cNvSpPr/>
            <p:nvPr/>
          </p:nvSpPr>
          <p:spPr>
            <a:xfrm rot="5400000">
              <a:off x="4670601" y="1498906"/>
              <a:ext cx="1067032" cy="1775517"/>
            </a:xfrm>
            <a:prstGeom prst="corner">
              <a:avLst>
                <a:gd fmla="val 16120" name="adj1"/>
                <a:gd fmla="val 16110" name="adj2"/>
              </a:avLst>
            </a:prstGeom>
            <a:solidFill>
              <a:srgbClr val="4372C3"/>
            </a:solidFill>
            <a:ln cap="flat" cmpd="sng" w="12700">
              <a:solidFill>
                <a:srgbClr val="4372C3"/>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7"/>
            <p:cNvSpPr/>
            <p:nvPr/>
          </p:nvSpPr>
          <p:spPr>
            <a:xfrm>
              <a:off x="4492487" y="2029404"/>
              <a:ext cx="1602947" cy="1405077"/>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7"/>
            <p:cNvSpPr txBox="1"/>
            <p:nvPr/>
          </p:nvSpPr>
          <p:spPr>
            <a:xfrm>
              <a:off x="4492487" y="2029404"/>
              <a:ext cx="1602947" cy="1405077"/>
            </a:xfrm>
            <a:prstGeom prst="rect">
              <a:avLst/>
            </a:prstGeom>
            <a:noFill/>
            <a:ln>
              <a:noFill/>
            </a:ln>
          </p:spPr>
          <p:txBody>
            <a:bodyPr anchorCtr="0" anchor="t" bIns="60950" lIns="60950" spcFirstLastPara="1" rIns="60950" wrap="square" tIns="60950">
              <a:noAutofit/>
            </a:bodyPr>
            <a:lstStyle/>
            <a:p>
              <a:pPr indent="0" lvl="0" marL="0" marR="0" rtl="0" algn="l">
                <a:lnSpc>
                  <a:spcPct val="90000"/>
                </a:lnSpc>
                <a:spcBef>
                  <a:spcPts val="0"/>
                </a:spcBef>
                <a:spcAft>
                  <a:spcPts val="0"/>
                </a:spcAft>
                <a:buClr>
                  <a:schemeClr val="dk1"/>
                </a:buClr>
                <a:buSzPts val="1600"/>
                <a:buFont typeface="Calibri"/>
                <a:buNone/>
              </a:pPr>
              <a:r>
                <a:rPr b="1" lang="en-US" sz="1600">
                  <a:solidFill>
                    <a:schemeClr val="dk1"/>
                  </a:solidFill>
                  <a:latin typeface="Calibri"/>
                  <a:ea typeface="Calibri"/>
                  <a:cs typeface="Calibri"/>
                  <a:sym typeface="Calibri"/>
                </a:rPr>
                <a:t>CAB</a:t>
              </a:r>
              <a:endParaRPr/>
            </a:p>
            <a:p>
              <a:pPr indent="0" lvl="0" marL="0" marR="0" rtl="0" algn="l">
                <a:lnSpc>
                  <a:spcPct val="90000"/>
                </a:lnSpc>
                <a:spcBef>
                  <a:spcPts val="560"/>
                </a:spcBef>
                <a:spcAft>
                  <a:spcPts val="0"/>
                </a:spcAft>
                <a:buClr>
                  <a:schemeClr val="dk1"/>
                </a:buClr>
                <a:buSzPts val="1600"/>
                <a:buFont typeface="Calibri"/>
                <a:buNone/>
              </a:pPr>
              <a:r>
                <a:rPr b="0" lang="en-US" sz="1600">
                  <a:solidFill>
                    <a:schemeClr val="dk1"/>
                  </a:solidFill>
                  <a:latin typeface="Calibri"/>
                  <a:ea typeface="Calibri"/>
                  <a:cs typeface="Calibri"/>
                  <a:sym typeface="Calibri"/>
                </a:rPr>
                <a:t>- State of NC with US Treasury Funds (ARPA) </a:t>
              </a:r>
              <a:endParaRPr/>
            </a:p>
            <a:p>
              <a:pPr indent="0" lvl="0" marL="0" marR="0" rtl="0" algn="l">
                <a:lnSpc>
                  <a:spcPct val="90000"/>
                </a:lnSpc>
                <a:spcBef>
                  <a:spcPts val="560"/>
                </a:spcBef>
                <a:spcAft>
                  <a:spcPts val="0"/>
                </a:spcAft>
                <a:buClr>
                  <a:schemeClr val="dk1"/>
                </a:buClr>
                <a:buSzPts val="1600"/>
                <a:buFont typeface="Calibri"/>
                <a:buNone/>
              </a:pPr>
              <a:r>
                <a:rPr b="0" lang="en-US" sz="1600">
                  <a:solidFill>
                    <a:schemeClr val="dk1"/>
                  </a:solidFill>
                  <a:latin typeface="Calibri"/>
                  <a:ea typeface="Calibri"/>
                  <a:cs typeface="Calibri"/>
                  <a:sym typeface="Calibri"/>
                </a:rPr>
                <a:t>- 2024 Award</a:t>
              </a:r>
              <a:endParaRPr/>
            </a:p>
            <a:p>
              <a:pPr indent="0" lvl="0" marL="0" marR="0" rtl="0" algn="l">
                <a:lnSpc>
                  <a:spcPct val="90000"/>
                </a:lnSpc>
                <a:spcBef>
                  <a:spcPts val="560"/>
                </a:spcBef>
                <a:spcAft>
                  <a:spcPts val="0"/>
                </a:spcAft>
                <a:buClr>
                  <a:schemeClr val="dk1"/>
                </a:buClr>
                <a:buSzPts val="1600"/>
                <a:buFont typeface="Calibri"/>
                <a:buNone/>
              </a:pPr>
              <a:r>
                <a:rPr b="0" lang="en-US" sz="1600">
                  <a:solidFill>
                    <a:schemeClr val="dk1"/>
                  </a:solidFill>
                  <a:latin typeface="Calibri"/>
                  <a:ea typeface="Calibri"/>
                  <a:cs typeface="Calibri"/>
                  <a:sym typeface="Calibri"/>
                </a:rPr>
                <a:t>- 2024-2026 Construction </a:t>
              </a:r>
              <a:endParaRPr/>
            </a:p>
            <a:p>
              <a:pPr indent="0" lvl="0" marL="0" marR="0" rtl="0" algn="l">
                <a:lnSpc>
                  <a:spcPct val="90000"/>
                </a:lnSpc>
                <a:spcBef>
                  <a:spcPts val="560"/>
                </a:spcBef>
                <a:spcAft>
                  <a:spcPts val="0"/>
                </a:spcAft>
                <a:buClr>
                  <a:schemeClr val="dk1"/>
                </a:buClr>
                <a:buSzPts val="1600"/>
                <a:buFont typeface="Calibri"/>
                <a:buNone/>
              </a:pPr>
              <a:r>
                <a:rPr b="1" lang="en-US" sz="1600">
                  <a:solidFill>
                    <a:schemeClr val="dk1"/>
                  </a:solidFill>
                  <a:latin typeface="Calibri"/>
                  <a:ea typeface="Calibri"/>
                  <a:cs typeface="Calibri"/>
                  <a:sym typeface="Calibri"/>
                </a:rPr>
                <a:t>- County Match Required </a:t>
              </a:r>
              <a:endParaRPr/>
            </a:p>
          </p:txBody>
        </p:sp>
        <p:sp>
          <p:nvSpPr>
            <p:cNvPr id="184" name="Google Shape;184;p7"/>
            <p:cNvSpPr/>
            <p:nvPr/>
          </p:nvSpPr>
          <p:spPr>
            <a:xfrm>
              <a:off x="5792991" y="1368191"/>
              <a:ext cx="302442" cy="302442"/>
            </a:xfrm>
            <a:prstGeom prst="triangle">
              <a:avLst>
                <a:gd fmla="val 100000" name="adj"/>
              </a:avLst>
            </a:prstGeom>
            <a:solidFill>
              <a:srgbClr val="4372C3"/>
            </a:solidFill>
            <a:ln cap="flat" cmpd="sng" w="12700">
              <a:solidFill>
                <a:srgbClr val="4372C3"/>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7"/>
            <p:cNvSpPr/>
            <p:nvPr/>
          </p:nvSpPr>
          <p:spPr>
            <a:xfrm rot="5400000">
              <a:off x="6827395" y="1013328"/>
              <a:ext cx="1067032" cy="1775517"/>
            </a:xfrm>
            <a:prstGeom prst="corner">
              <a:avLst>
                <a:gd fmla="val 16120" name="adj1"/>
                <a:gd fmla="val 16110" name="adj2"/>
              </a:avLst>
            </a:prstGeom>
            <a:solidFill>
              <a:srgbClr val="4372C3"/>
            </a:solidFill>
            <a:ln cap="flat" cmpd="sng" w="12700">
              <a:solidFill>
                <a:srgbClr val="4372C3"/>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7"/>
            <p:cNvSpPr/>
            <p:nvPr/>
          </p:nvSpPr>
          <p:spPr>
            <a:xfrm>
              <a:off x="6649280" y="1543825"/>
              <a:ext cx="1602947" cy="1405077"/>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7"/>
            <p:cNvSpPr txBox="1"/>
            <p:nvPr/>
          </p:nvSpPr>
          <p:spPr>
            <a:xfrm>
              <a:off x="6649280" y="1543825"/>
              <a:ext cx="1602947" cy="1405077"/>
            </a:xfrm>
            <a:prstGeom prst="rect">
              <a:avLst/>
            </a:prstGeom>
            <a:noFill/>
            <a:ln>
              <a:noFill/>
            </a:ln>
          </p:spPr>
          <p:txBody>
            <a:bodyPr anchorCtr="0" anchor="t" bIns="60950" lIns="60950" spcFirstLastPara="1" rIns="60950" wrap="square" tIns="60950">
              <a:noAutofit/>
            </a:bodyPr>
            <a:lstStyle/>
            <a:p>
              <a:pPr indent="0" lvl="0" marL="0" marR="0" rtl="0" algn="l">
                <a:lnSpc>
                  <a:spcPct val="90000"/>
                </a:lnSpc>
                <a:spcBef>
                  <a:spcPts val="0"/>
                </a:spcBef>
                <a:spcAft>
                  <a:spcPts val="0"/>
                </a:spcAft>
                <a:buClr>
                  <a:schemeClr val="dk1"/>
                </a:buClr>
                <a:buSzPts val="1600"/>
                <a:buFont typeface="Calibri"/>
                <a:buNone/>
              </a:pPr>
              <a:r>
                <a:rPr b="1" lang="en-US" sz="1600">
                  <a:solidFill>
                    <a:schemeClr val="dk1"/>
                  </a:solidFill>
                  <a:latin typeface="Calibri"/>
                  <a:ea typeface="Calibri"/>
                  <a:cs typeface="Calibri"/>
                  <a:sym typeface="Calibri"/>
                </a:rPr>
                <a:t>BEAD</a:t>
              </a:r>
              <a:endParaRPr/>
            </a:p>
            <a:p>
              <a:pPr indent="0" lvl="0" marL="0" marR="0" rtl="0" algn="l">
                <a:lnSpc>
                  <a:spcPct val="90000"/>
                </a:lnSpc>
                <a:spcBef>
                  <a:spcPts val="560"/>
                </a:spcBef>
                <a:spcAft>
                  <a:spcPts val="0"/>
                </a:spcAft>
                <a:buClr>
                  <a:schemeClr val="dk1"/>
                </a:buClr>
                <a:buSzPts val="1600"/>
                <a:buFont typeface="Calibri"/>
                <a:buNone/>
              </a:pPr>
              <a:r>
                <a:rPr b="0" lang="en-US" sz="1600">
                  <a:solidFill>
                    <a:schemeClr val="dk1"/>
                  </a:solidFill>
                  <a:latin typeface="Calibri"/>
                  <a:ea typeface="Calibri"/>
                  <a:cs typeface="Calibri"/>
                  <a:sym typeface="Calibri"/>
                </a:rPr>
                <a:t>- State of NC with NTIA Funds (IIJA)</a:t>
              </a:r>
              <a:endParaRPr/>
            </a:p>
            <a:p>
              <a:pPr indent="0" lvl="0" marL="0" marR="0" rtl="0" algn="l">
                <a:lnSpc>
                  <a:spcPct val="90000"/>
                </a:lnSpc>
                <a:spcBef>
                  <a:spcPts val="560"/>
                </a:spcBef>
                <a:spcAft>
                  <a:spcPts val="0"/>
                </a:spcAft>
                <a:buClr>
                  <a:schemeClr val="dk1"/>
                </a:buClr>
                <a:buSzPts val="1600"/>
                <a:buFont typeface="Calibri"/>
                <a:buNone/>
              </a:pPr>
              <a:r>
                <a:rPr b="0" lang="en-US" sz="1600">
                  <a:solidFill>
                    <a:schemeClr val="dk1"/>
                  </a:solidFill>
                  <a:latin typeface="Calibri"/>
                  <a:ea typeface="Calibri"/>
                  <a:cs typeface="Calibri"/>
                  <a:sym typeface="Calibri"/>
                </a:rPr>
                <a:t>- 2025 Award</a:t>
              </a:r>
              <a:endParaRPr/>
            </a:p>
            <a:p>
              <a:pPr indent="0" lvl="0" marL="0" marR="0" rtl="0" algn="l">
                <a:lnSpc>
                  <a:spcPct val="90000"/>
                </a:lnSpc>
                <a:spcBef>
                  <a:spcPts val="560"/>
                </a:spcBef>
                <a:spcAft>
                  <a:spcPts val="0"/>
                </a:spcAft>
                <a:buClr>
                  <a:schemeClr val="dk1"/>
                </a:buClr>
                <a:buSzPts val="1600"/>
                <a:buFont typeface="Calibri"/>
                <a:buNone/>
              </a:pPr>
              <a:r>
                <a:rPr b="0" lang="en-US" sz="1600">
                  <a:solidFill>
                    <a:schemeClr val="dk1"/>
                  </a:solidFill>
                  <a:latin typeface="Calibri"/>
                  <a:ea typeface="Calibri"/>
                  <a:cs typeface="Calibri"/>
                  <a:sym typeface="Calibri"/>
                </a:rPr>
                <a:t>-2026-2028 Construction </a:t>
              </a:r>
              <a:endParaRPr/>
            </a:p>
            <a:p>
              <a:pPr indent="0" lvl="0" marL="0" marR="0" rtl="0" algn="l">
                <a:lnSpc>
                  <a:spcPct val="90000"/>
                </a:lnSpc>
                <a:spcBef>
                  <a:spcPts val="560"/>
                </a:spcBef>
                <a:spcAft>
                  <a:spcPts val="0"/>
                </a:spcAft>
                <a:buClr>
                  <a:schemeClr val="dk1"/>
                </a:buClr>
                <a:buSzPts val="1600"/>
                <a:buFont typeface="Calibri"/>
                <a:buNone/>
              </a:pPr>
              <a:r>
                <a:rPr b="0" lang="en-US" sz="1600">
                  <a:solidFill>
                    <a:schemeClr val="dk1"/>
                  </a:solidFill>
                  <a:latin typeface="Calibri"/>
                  <a:ea typeface="Calibri"/>
                  <a:cs typeface="Calibri"/>
                  <a:sym typeface="Calibri"/>
                </a:rPr>
                <a:t>- Service Provider and County match may be required (25% of project cost) </a:t>
              </a:r>
              <a:endParaRPr/>
            </a:p>
          </p:txBody>
        </p:sp>
      </p:gr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2021-10-06T19:56:30Z</dcterms:created>
  <dc:creator>Joe Freddoso</dc:creator>
</cp:coreProperties>
</file>